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1"/>
  </p:sldMasterIdLst>
  <p:notesMasterIdLst>
    <p:notesMasterId r:id="rId31"/>
  </p:notesMasterIdLst>
  <p:handoutMasterIdLst>
    <p:handoutMasterId r:id="rId32"/>
  </p:handoutMasterIdLst>
  <p:sldIdLst>
    <p:sldId id="305" r:id="rId2"/>
    <p:sldId id="291" r:id="rId3"/>
    <p:sldId id="265" r:id="rId4"/>
    <p:sldId id="307" r:id="rId5"/>
    <p:sldId id="311" r:id="rId6"/>
    <p:sldId id="312" r:id="rId7"/>
    <p:sldId id="314" r:id="rId8"/>
    <p:sldId id="315" r:id="rId9"/>
    <p:sldId id="316" r:id="rId10"/>
    <p:sldId id="317" r:id="rId11"/>
    <p:sldId id="322" r:id="rId12"/>
    <p:sldId id="323" r:id="rId13"/>
    <p:sldId id="324" r:id="rId14"/>
    <p:sldId id="318" r:id="rId15"/>
    <p:sldId id="319" r:id="rId16"/>
    <p:sldId id="320" r:id="rId17"/>
    <p:sldId id="321" r:id="rId18"/>
    <p:sldId id="325" r:id="rId19"/>
    <p:sldId id="326" r:id="rId20"/>
    <p:sldId id="267" r:id="rId21"/>
    <p:sldId id="295" r:id="rId22"/>
    <p:sldId id="296" r:id="rId23"/>
    <p:sldId id="328" r:id="rId24"/>
    <p:sldId id="297" r:id="rId25"/>
    <p:sldId id="298" r:id="rId26"/>
    <p:sldId id="299" r:id="rId27"/>
    <p:sldId id="300" r:id="rId28"/>
    <p:sldId id="327" r:id="rId29"/>
    <p:sldId id="313" r:id="rId30"/>
  </p:sldIdLst>
  <p:sldSz cx="12198350" cy="6858000"/>
  <p:notesSz cx="6858000" cy="9144000"/>
  <p:defaultTextStyle>
    <a:defPPr>
      <a:defRPr lang="de-DE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cha Stäger" initials="NS" lastIdx="1" clrIdx="0">
    <p:extLst>
      <p:ext uri="{19B8F6BF-5375-455C-9EA6-DF929625EA0E}">
        <p15:presenceInfo xmlns:p15="http://schemas.microsoft.com/office/powerpoint/2012/main" userId="S::natascha.staeger@fhsg.ch::3c51f633-10a4-44f4-b3d3-07508da8a4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5CBD9"/>
    <a:srgbClr val="FFFFFF"/>
    <a:srgbClr val="D72864"/>
    <a:srgbClr val="D72872"/>
    <a:srgbClr val="8C195F"/>
    <a:srgbClr val="A2195B"/>
    <a:srgbClr val="E61B72"/>
    <a:srgbClr val="933279"/>
    <a:srgbClr val="E7249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OST Tabelle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rgbClr val="56276D"/>
              </a:solidFill>
            </a:ln>
          </a:left>
          <a:right>
            <a:ln w="28575" cmpd="sng">
              <a:solidFill>
                <a:srgbClr val="56276D"/>
              </a:solidFill>
            </a:ln>
          </a:right>
          <a:top>
            <a:ln w="28575" cmpd="sng">
              <a:solidFill>
                <a:srgbClr val="56276D"/>
              </a:solidFill>
            </a:ln>
          </a:top>
          <a:bottom>
            <a:ln w="28575" cmpd="sng">
              <a:solidFill>
                <a:srgbClr val="56276D"/>
              </a:solidFill>
            </a:ln>
          </a:bottom>
          <a:insideH>
            <a:ln w="28575" cmpd="sng">
              <a:solidFill>
                <a:srgbClr val="56276D"/>
              </a:solidFill>
            </a:ln>
          </a:insideH>
          <a:insideV>
            <a:ln w="28575" cmpd="sng">
              <a:solidFill>
                <a:srgbClr val="56276D"/>
              </a:solidFill>
            </a:ln>
          </a:insideV>
        </a:tcBdr>
        <a:fill>
          <a:noFill/>
        </a:fill>
      </a:tcStyle>
    </a:wholeTbl>
    <a:firstCol>
      <a:tcTxStyle b="on">
        <a:fontRef idx="minor"/>
        <a:srgbClr val="000000"/>
      </a:tcTxStyle>
      <a:tcStyle>
        <a:tcBdr/>
        <a:fill>
          <a:noFill/>
        </a:fill>
      </a:tcStyle>
    </a:firstCol>
    <a:firstRow>
      <a:tcTxStyle b="on">
        <a:fontRef idx="minor"/>
        <a:srgbClr val="000000"/>
      </a:tcTxStyle>
      <a:tcStyle>
        <a:tcBdr/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7459" autoAdjust="0"/>
  </p:normalViewPr>
  <p:slideViewPr>
    <p:cSldViewPr snapToGrid="0" snapToObjects="1">
      <p:cViewPr varScale="1">
        <p:scale>
          <a:sx n="101" d="100"/>
          <a:sy n="101" d="100"/>
        </p:scale>
        <p:origin x="126" y="31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35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E594-98F6-3A40-9CB1-890EFD882430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8F55-2519-6F41-91E3-24F0254F6F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05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80C-0032-A04F-8DC3-1D9FA424B670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BC-F464-1C42-81DA-2E65C84DE5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0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15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Schutzkonzept beiliegend</a:t>
            </a:r>
          </a:p>
          <a:p>
            <a:endParaRPr lang="de-CH" dirty="0"/>
          </a:p>
          <a:p>
            <a:r>
              <a:rPr lang="de-CH" dirty="0"/>
              <a:t>Weiterführende Informationen zur Maskenpflicht:</a:t>
            </a:r>
          </a:p>
          <a:p>
            <a:endParaRPr lang="de-CH" dirty="0"/>
          </a:p>
          <a:p>
            <a:r>
              <a:rPr lang="de-CH" dirty="0"/>
              <a:t>Es gilt eine generelle Maskentragpflicht für alle Personen innerhalb von allen FHS- bzw. OST-Gebäuden am Standort St.Gallen auf unbestimmte Zeit.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Die Schutzmaske (Mund- und Nasenbedeckung) ist bei jedem Raumwechsel und jeder Verschiebung innerhalb des Gebäudes aufzusetzen (sogenannte Verkehrszone).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Wo die 1,5 Meter nicht eingehalten werden können, ist die Schutzmaske zu tragen (davon ausgenommen ist der hintere Mensabereich mit der engeren Bestuhlung, wo Kontaktlisten ausgefüllt werden müssen).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dirty="0"/>
              <a:t>Die Schutzmaske darf abgenommen werden, wenn ein Sitzplatz in folgenden Räumen eingenommen wurde und 1,5 Meter Abstand eingehalten sind:</a:t>
            </a:r>
          </a:p>
          <a:p>
            <a:endParaRPr lang="de-CH" dirty="0"/>
          </a:p>
          <a:p>
            <a:r>
              <a:rPr lang="de-CH" dirty="0"/>
              <a:t>- Arbeitsplatz</a:t>
            </a:r>
          </a:p>
          <a:p>
            <a:r>
              <a:rPr lang="de-CH" dirty="0"/>
              <a:t>- Seminar- oder Gruppenräume</a:t>
            </a:r>
          </a:p>
          <a:p>
            <a:r>
              <a:rPr lang="de-CH" dirty="0"/>
              <a:t>- Sitzungszimmer</a:t>
            </a:r>
          </a:p>
          <a:p>
            <a:r>
              <a:rPr lang="de-CH" dirty="0"/>
              <a:t>- Mensa</a:t>
            </a:r>
          </a:p>
          <a:p>
            <a:r>
              <a:rPr lang="de-CH" dirty="0"/>
              <a:t>- Cafeteria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45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Detaillierte Informationen siehe Prinzipien und organisatorische Grundsätze HS 2020/21</a:t>
            </a:r>
          </a:p>
          <a:p>
            <a:endParaRPr lang="de-CH" dirty="0"/>
          </a:p>
          <a:p>
            <a:r>
              <a:rPr lang="de-CH" dirty="0"/>
              <a:t>Es folgt Dienstag Morgen – per Mail eine einheitliche und detaillierte Information für Studierende, Dozierende und externe Lehrende über die gelten Prinzipien zum Herbstsemester 2020/21 unter Covid19-Bedingungen, der Rückverfolgung und des Schutzkonzepts OST.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94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Detaillierte Informationen siehe Prinzipien und organisatorische Grundsätze HS 2020/21</a:t>
            </a:r>
          </a:p>
          <a:p>
            <a:endParaRPr lang="de-CH" dirty="0"/>
          </a:p>
          <a:p>
            <a:r>
              <a:rPr lang="de-CH" dirty="0"/>
              <a:t>Es folgt Dienstag Morgen – per Mail eine einheitliche und detaillierte Information für Studierende, Dozierende und externe Lehrende über die gelten Prinzipien zum Herbstsemester 2020/21 unter Covid19-Bedingungen, der Rückverfolgung und des Schutzkonzepts OST.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99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Detaillierte Informationen folgen im Schutzkonzept – Anhang Verhalten bei COVID-19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2275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Detaillierte Informationen folgen im Schutzkonzept – Anhang Verhalten bei COVID-19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031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Detaillierte Informationen folgen im Schutzkonzept – Anhang Verhalten bei COVID-19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410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Detaillierte Informationen folgen im Schutzkonzept – Anhang Verhalten bei COVID-19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75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5404" y="679931"/>
            <a:ext cx="8222947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42407" y="1910668"/>
            <a:ext cx="6555944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8700" y="3239457"/>
            <a:ext cx="6790944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177" y="1533510"/>
            <a:ext cx="2691819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3464" y="5641975"/>
            <a:ext cx="1445099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200">
                <a:latin typeface="+mn-lt"/>
              </a:defRPr>
            </a:lvl1pPr>
          </a:lstStyle>
          <a:p>
            <a:fld id="{55898717-B455-4660-A17C-800BB2C31B52}" type="datetime4">
              <a:rPr lang="de-CH" smtClean="0"/>
              <a:t>17. September 2020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835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6200774"/>
            <a:ext cx="5541757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700" y="4410388"/>
            <a:ext cx="6790944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3464" y="5342714"/>
            <a:ext cx="5546993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24459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0E2C2C7-914B-4744-BD3E-E700CBC3771A}" type="datetime4">
              <a:rPr lang="de-CH" smtClean="0"/>
              <a:t>17. September 2020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666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DED2D-454E-4FC5-AA02-BA07C82630ED}" type="datetime4">
              <a:rPr lang="de-CH" smtClean="0"/>
              <a:t>17. September 2020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421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0DBC-C030-480C-8DDF-FC1CC198EF0E}" type="datetime4">
              <a:rPr lang="de-CH" smtClean="0"/>
              <a:t>17. September 2020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835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10612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AD21A-6E20-4E2B-AEDB-7088F015233B}" type="datetime4">
              <a:rPr lang="de-CH" smtClean="0"/>
              <a:t>17. September 2020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60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1630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450" y="1449388"/>
            <a:ext cx="110537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1658581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804" y="5947634"/>
            <a:ext cx="1558409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835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8531" y="3427353"/>
            <a:ext cx="5957391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329363" y="6453187"/>
            <a:ext cx="3377345" cy="1793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9119B3-861B-450F-8171-CC889D114E96}" type="datetime4">
              <a:rPr lang="de-CH" smtClean="0"/>
              <a:t>17. September 2020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514" y="4224664"/>
            <a:ext cx="4064000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9363" y="5949950"/>
            <a:ext cx="3365053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5949950"/>
            <a:ext cx="4532081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04462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FDD8-63FB-440D-B8F7-0FA2ADD74661}" type="datetime4">
              <a:rPr lang="de-CH" smtClean="0"/>
              <a:t>17. September 2020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4462" y="333375"/>
            <a:ext cx="5365751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49" y="2213149"/>
            <a:ext cx="5364164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53641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50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835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110537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37E85-014E-4684-8A73-743474722B4F}" type="datetime4">
              <a:rPr lang="de-CH" smtClean="0"/>
              <a:t>17. September 2020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50" y="2213149"/>
            <a:ext cx="7371633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219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1449387"/>
            <a:ext cx="11053763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900" marR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2000" baseline="0"/>
            </a:lvl1pPr>
            <a:lvl2pPr marL="360363" indent="-36036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2000" b="1" baseline="0"/>
            </a:lvl2pPr>
            <a:lvl3pPr marL="628650" indent="-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/>
            </a:lvl3pPr>
            <a:lvl4pPr marL="895350" indent="-206375">
              <a:spcBef>
                <a:spcPts val="400"/>
              </a:spcBef>
              <a:spcAft>
                <a:spcPts val="0"/>
              </a:spcAft>
              <a:defRPr/>
            </a:lvl4pPr>
            <a:lvl5pPr marL="1163638" indent="-230188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Thema 1 [Ebene 1]</a:t>
            </a:r>
          </a:p>
          <a:p>
            <a:pPr lvl="1"/>
            <a:r>
              <a:rPr lang="de-DE" dirty="0"/>
              <a:t>Thema 2 aktiv [Ebene 2]</a:t>
            </a:r>
          </a:p>
          <a:p>
            <a:pPr lvl="2"/>
            <a:r>
              <a:rPr lang="de-DE" dirty="0"/>
              <a:t>Unterthema 1 [Ebene 3]</a:t>
            </a:r>
          </a:p>
          <a:p>
            <a:pPr lvl="2"/>
            <a:r>
              <a:rPr lang="de-DE" dirty="0"/>
              <a:t>Unterthema 2 [Ebene 3]</a:t>
            </a:r>
          </a:p>
          <a:p>
            <a:pPr marL="342900" marR="0" lvl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Thema 3 [Ebene 1]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84A8E7-6C82-49CE-ACA0-13EEF8434AC9}" type="datetime4">
              <a:rPr lang="de-CH" smtClean="0"/>
              <a:t>17. September 2020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Titel ändern: Menü 'Einfügen'&gt;'Kopf- und Fusszeile'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450" y="333376"/>
            <a:ext cx="11053763" cy="287337"/>
          </a:xfrm>
        </p:spPr>
        <p:txBody>
          <a:bodyPr/>
          <a:lstStyle>
            <a:lvl1pPr>
              <a:defRPr lang="de-DE" sz="20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Agenda-Titel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43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450" y="1449388"/>
            <a:ext cx="110537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327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3EEE2-3A59-40CB-A07E-35C7C1FC3292}" type="datetime4">
              <a:rPr lang="de-CH" smtClean="0"/>
              <a:t>17. September 2020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60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68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05ADAA2-303F-47C6-A2F2-4EC9E55B4CBF}" type="datetime4">
              <a:rPr lang="de-CH" smtClean="0"/>
              <a:t>17. September 2020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1" y="1449388"/>
            <a:ext cx="5364576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072" y="1449388"/>
            <a:ext cx="5353967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450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4463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24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31782" y="333375"/>
            <a:ext cx="4428432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916D-DD9A-4964-87C0-42B4BAF14CC2}" type="datetime4">
              <a:rPr lang="de-CH" smtClean="0"/>
              <a:t>17. September 2020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Titel ändern: Menü 'Einfügen'&gt;'Kopf- und Fusszeile'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450" y="1449388"/>
            <a:ext cx="6337300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1" y="692150"/>
            <a:ext cx="6337300" cy="6842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90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958" y="6454845"/>
            <a:ext cx="5875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fld id="{C0025582-B856-4AD2-801C-5A2B19A44FCC}" type="datetime4">
              <a:rPr lang="de-CH" smtClean="0"/>
              <a:t>17. September 2020</a:t>
            </a:fld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200"/>
            </a:lvl1pPr>
          </a:lstStyle>
          <a:p>
            <a:r>
              <a:rPr lang="de-CH"/>
              <a:t>Titel ändern: Menü 'Einfügen'&gt;'Kopf- und Fusszeile'</a:t>
            </a:r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958" y="1449388"/>
            <a:ext cx="11057254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7" r:id="rId13"/>
    <p:sldLayoutId id="2147483858" r:id="rId14"/>
  </p:sldLayoutIdLst>
  <p:hf hdr="0" ftr="0" dt="0"/>
  <p:txStyles>
    <p:titleStyle>
      <a:lvl1pPr algn="l" defTabSz="609768" rtl="0" eaLnBrk="1" latinLnBrk="0" hangingPunct="1">
        <a:lnSpc>
          <a:spcPct val="12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09768" rtl="0" eaLnBrk="1" latinLnBrk="0" hangingPunct="1">
        <a:spcBef>
          <a:spcPts val="18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09768" rtl="0" eaLnBrk="1" latinLnBrk="0" hangingPunct="1">
        <a:spcBef>
          <a:spcPts val="1200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09768" rtl="0" eaLnBrk="1" latinLnBrk="0" hangingPunct="1">
        <a:spcBef>
          <a:spcPts val="1000"/>
        </a:spcBef>
        <a:buSzPct val="9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609768" rtl="0" eaLnBrk="1" latinLnBrk="0" hangingPunct="1"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609768" rtl="0" eaLnBrk="1" fontAlgn="auto" latinLnBrk="0" hangingPunct="1">
        <a:lnSpc>
          <a:spcPct val="120000"/>
        </a:lnSpc>
        <a:spcBef>
          <a:spcPts val="6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61118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609768" rtl="0" eaLnBrk="1" latinLnBrk="0" hangingPunct="1">
        <a:lnSpc>
          <a:spcPct val="120000"/>
        </a:lnSpc>
        <a:spcBef>
          <a:spcPts val="6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 userDrawn="1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amaris.huebner@ost.ch" TargetMode="External"/><Relationship Id="rId2" Type="http://schemas.openxmlformats.org/officeDocument/2006/relationships/hyperlink" Target="mailto:dietmar.kremmel@ost.ch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onka.meier@ost.ch" TargetMode="External"/><Relationship Id="rId4" Type="http://schemas.openxmlformats.org/officeDocument/2006/relationships/hyperlink" Target="mailto:katharina.bruehwiler@ost.ch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338531" y="3427350"/>
            <a:ext cx="6573836" cy="797313"/>
          </a:xfrm>
        </p:spPr>
        <p:txBody>
          <a:bodyPr/>
          <a:lstStyle/>
          <a:p>
            <a:r>
              <a:rPr lang="de-CH" dirty="0"/>
              <a:t>Einführungsveranstaltung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3774508" y="4224665"/>
            <a:ext cx="5479194" cy="797312"/>
          </a:xfrm>
        </p:spPr>
        <p:txBody>
          <a:bodyPr/>
          <a:lstStyle/>
          <a:p>
            <a:r>
              <a:rPr lang="de-CH" dirty="0"/>
              <a:t>Master of Science in Business Administration </a:t>
            </a:r>
            <a:br>
              <a:rPr lang="de-CH" dirty="0"/>
            </a:br>
            <a:r>
              <a:rPr lang="de-CH" dirty="0"/>
              <a:t>Major Corporate/Business Development </a:t>
            </a:r>
          </a:p>
          <a:p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46504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CH" sz="3200" dirty="0">
                <a:latin typeface="+mj-lt"/>
                <a:ea typeface="+mj-ea"/>
                <a:cs typeface="+mj-cs"/>
              </a:rPr>
              <a:t>Organisatorisches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Ansprechpartner:</a:t>
            </a:r>
          </a:p>
          <a:p>
            <a:pPr>
              <a:tabLst>
                <a:tab pos="3587750" algn="l"/>
              </a:tabLst>
            </a:pPr>
            <a:r>
              <a:rPr lang="de-CH" u="sng" dirty="0"/>
              <a:t>Studienleitung:</a:t>
            </a:r>
            <a:br>
              <a:rPr lang="de-CH" dirty="0"/>
            </a:br>
            <a:r>
              <a:rPr lang="de-CH" dirty="0"/>
              <a:t>Prof. Dr. Dietmar Kremmel</a:t>
            </a:r>
            <a:br>
              <a:rPr lang="de-CH" dirty="0"/>
            </a:br>
            <a:r>
              <a:rPr lang="de-CH" dirty="0"/>
              <a:t>Tel. 071 226 13 89 	</a:t>
            </a:r>
            <a:r>
              <a:rPr lang="de-CH" dirty="0">
                <a:hlinkClick r:id="rId2"/>
              </a:rPr>
              <a:t>dietmar.kremmel@ost.ch</a:t>
            </a:r>
            <a:br>
              <a:rPr lang="de-CH" dirty="0"/>
            </a:br>
            <a:r>
              <a:rPr lang="de-CH" dirty="0"/>
              <a:t>Sprechstunde während dem Semester: nach Vereinbarung</a:t>
            </a:r>
          </a:p>
          <a:p>
            <a:pPr>
              <a:tabLst>
                <a:tab pos="3587750" algn="l"/>
              </a:tabLst>
            </a:pPr>
            <a:r>
              <a:rPr lang="de-CH" u="sng" dirty="0"/>
              <a:t>Leitung Studienadministration:</a:t>
            </a:r>
            <a:br>
              <a:rPr lang="de-CH" dirty="0"/>
            </a:br>
            <a:r>
              <a:rPr lang="de-CH" dirty="0"/>
              <a:t>Damaris Hübner	</a:t>
            </a:r>
            <a:r>
              <a:rPr lang="de-CH" dirty="0">
                <a:hlinkClick r:id="rId3"/>
              </a:rPr>
              <a:t>damaris.huebner@ost.ch</a:t>
            </a:r>
            <a:r>
              <a:rPr lang="de-CH" dirty="0"/>
              <a:t> 	</a:t>
            </a:r>
          </a:p>
          <a:p>
            <a:pPr>
              <a:tabLst>
                <a:tab pos="3587750" algn="l"/>
              </a:tabLst>
            </a:pPr>
            <a:r>
              <a:rPr lang="de-CH" b="1" dirty="0"/>
              <a:t>Katharina Brühwiler</a:t>
            </a:r>
            <a:br>
              <a:rPr lang="de-CH" dirty="0"/>
            </a:br>
            <a:r>
              <a:rPr lang="de-CH" b="1" dirty="0"/>
              <a:t>Hauptansprechpartnerin für Master-Studierende</a:t>
            </a:r>
            <a:br>
              <a:rPr lang="de-CH" dirty="0"/>
            </a:br>
            <a:r>
              <a:rPr lang="de-CH" dirty="0"/>
              <a:t>Tel. 071 226 15 38	</a:t>
            </a:r>
            <a:r>
              <a:rPr lang="de-CH" dirty="0">
                <a:hlinkClick r:id="rId4"/>
              </a:rPr>
              <a:t>katharina.bruehwiler@ost.ch</a:t>
            </a:r>
            <a:endParaRPr lang="de-CH" dirty="0"/>
          </a:p>
          <a:p>
            <a:pPr>
              <a:tabLst>
                <a:tab pos="3587750" algn="l"/>
              </a:tabLst>
            </a:pPr>
            <a:r>
              <a:rPr lang="de-CH" dirty="0"/>
              <a:t>Weitere  Ansprechpartner in der Studienadministration aus dem Fachbereich Wirtschaft</a:t>
            </a:r>
            <a:br>
              <a:rPr lang="de-CH" dirty="0"/>
            </a:br>
            <a:r>
              <a:rPr lang="de-CH" dirty="0"/>
              <a:t>Monika Meier	</a:t>
            </a:r>
            <a:r>
              <a:rPr lang="de-CH" dirty="0">
                <a:hlinkClick r:id="rId5"/>
              </a:rPr>
              <a:t>monka.meier@ost.ch</a:t>
            </a:r>
            <a:r>
              <a:rPr lang="de-CH" dirty="0"/>
              <a:t> 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00447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Master-Abschluss: Gemeinsam zum Erfolg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Mit dem Master-Studium haben wir (Studierende und Dozierende) ein gemeinsames grosses Ziel.</a:t>
            </a:r>
          </a:p>
          <a:p>
            <a:pPr marL="0" indent="0">
              <a:buNone/>
            </a:pPr>
            <a:r>
              <a:rPr lang="de-CH" b="1" dirty="0"/>
              <a:t>Das heisst für uns alle</a:t>
            </a:r>
          </a:p>
          <a:p>
            <a:r>
              <a:rPr lang="de-CH" dirty="0"/>
              <a:t>Dinge zum ersten (dreizehnten) Mal zu tun</a:t>
            </a:r>
          </a:p>
          <a:p>
            <a:r>
              <a:rPr lang="de-CH" dirty="0"/>
              <a:t>Eine steile Lernkurve zu haben</a:t>
            </a:r>
          </a:p>
          <a:p>
            <a:r>
              <a:rPr lang="de-CH" dirty="0"/>
              <a:t>Sich aktiv einzubringen, voneinander zu lernen</a:t>
            </a:r>
          </a:p>
          <a:p>
            <a:r>
              <a:rPr lang="de-CH" dirty="0"/>
              <a:t>Die „extra Meile zu gehen“</a:t>
            </a:r>
          </a:p>
          <a:p>
            <a:r>
              <a:rPr lang="de-CH" dirty="0"/>
              <a:t>Grosse (Entwicklungs-)Chancen vorfinden</a:t>
            </a:r>
          </a:p>
          <a:p>
            <a:r>
              <a:rPr lang="de-CH" dirty="0"/>
              <a:t>Dass nur durch ein konstruktives Zusammen-</a:t>
            </a:r>
            <a:br>
              <a:rPr lang="de-CH" dirty="0"/>
            </a:br>
            <a:r>
              <a:rPr lang="de-CH" dirty="0"/>
              <a:t>wirken Grossartiges entstehen kann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2" name="Picture 5" descr="Neil_Armstrong_pose">
            <a:extLst>
              <a:ext uri="{FF2B5EF4-FFF2-40B4-BE49-F238E27FC236}">
                <a16:creationId xmlns:a16="http://schemas.microsoft.com/office/drawing/2014/main" id="{D0118E7D-AB64-43B4-8FF0-2FC902CD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763" y="2085295"/>
            <a:ext cx="317341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96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Gemeinsam zum Erfolg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>
          <a:xfrm>
            <a:off x="882650" y="1448348"/>
            <a:ext cx="11053763" cy="4751387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Das können Sie von uns erwarten</a:t>
            </a:r>
          </a:p>
          <a:p>
            <a:r>
              <a:rPr lang="de-CH" dirty="0"/>
              <a:t>Vermittlung von aktuellem „State-of-</a:t>
            </a:r>
            <a:r>
              <a:rPr lang="de-CH" dirty="0" err="1"/>
              <a:t>the</a:t>
            </a:r>
            <a:r>
              <a:rPr lang="de-CH" dirty="0"/>
              <a:t>-art“ Wissen</a:t>
            </a:r>
          </a:p>
          <a:p>
            <a:r>
              <a:rPr lang="de-CH" dirty="0"/>
              <a:t>Hoher Anwendungs- und Praxisbezug</a:t>
            </a:r>
          </a:p>
          <a:p>
            <a:r>
              <a:rPr lang="de-CH" dirty="0"/>
              <a:t>Top motivierte, gut vorbereitete Dozierende</a:t>
            </a:r>
          </a:p>
          <a:p>
            <a:r>
              <a:rPr lang="de-CH" dirty="0"/>
              <a:t>Hohe Lern- und Verbesserungsbereitschaft</a:t>
            </a:r>
          </a:p>
          <a:p>
            <a:r>
              <a:rPr lang="de-CH" dirty="0"/>
              <a:t>Ein offenes Ohr für Ihre Anliegen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2" name="Picture 5" descr="deuachter02">
            <a:extLst>
              <a:ext uri="{FF2B5EF4-FFF2-40B4-BE49-F238E27FC236}">
                <a16:creationId xmlns:a16="http://schemas.microsoft.com/office/drawing/2014/main" id="{6A76D9D6-E13D-4CBF-964C-5E49E7C13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2520225"/>
            <a:ext cx="4010025" cy="338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66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Gemeinsam zum Erfolg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>
          <a:xfrm>
            <a:off x="861629" y="1437072"/>
            <a:ext cx="11053763" cy="4751387"/>
          </a:xfrm>
        </p:spPr>
        <p:txBody>
          <a:bodyPr/>
          <a:lstStyle/>
          <a:p>
            <a:pPr marL="0" indent="0">
              <a:buNone/>
            </a:pPr>
            <a:r>
              <a:rPr lang="de-CH" b="1" dirty="0"/>
              <a:t>Das erwarten wir von Ihnen</a:t>
            </a:r>
          </a:p>
          <a:p>
            <a:r>
              <a:rPr lang="de-CH" dirty="0"/>
              <a:t>Hohe Lernbereitschaft</a:t>
            </a:r>
          </a:p>
          <a:p>
            <a:r>
              <a:rPr lang="de-CH" dirty="0"/>
              <a:t>Aktives Engagement und Mitwirkung im Unterricht</a:t>
            </a:r>
          </a:p>
          <a:p>
            <a:r>
              <a:rPr lang="de-CH" dirty="0"/>
              <a:t>Eigeninitiative und Selbständigkeit:</a:t>
            </a:r>
            <a:br>
              <a:rPr lang="de-CH" dirty="0"/>
            </a:br>
            <a:r>
              <a:rPr lang="de-CH" dirty="0"/>
              <a:t>Aneignung eines nennenswerten Anteils des Lernstoffes im Selbststudium</a:t>
            </a:r>
          </a:p>
          <a:p>
            <a:r>
              <a:rPr lang="de-CH" dirty="0"/>
              <a:t>Präsenz bei den Veranstaltungen</a:t>
            </a:r>
          </a:p>
          <a:p>
            <a:r>
              <a:rPr lang="de-CH" dirty="0"/>
              <a:t>Förderung einer positiven Master-Kultur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2" name="Picture 5" descr="240294-1_org">
            <a:extLst>
              <a:ext uri="{FF2B5EF4-FFF2-40B4-BE49-F238E27FC236}">
                <a16:creationId xmlns:a16="http://schemas.microsoft.com/office/drawing/2014/main" id="{C2DA8CB3-DD18-40E1-BA9D-2FF7FB0BD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3632200"/>
            <a:ext cx="3862387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53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Klassenprofil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4302125" algn="l"/>
              </a:tabLst>
            </a:pPr>
            <a:r>
              <a:rPr lang="de-CH" b="1" dirty="0"/>
              <a:t>Gesamtzahl Studierende: 	45</a:t>
            </a:r>
            <a:r>
              <a:rPr lang="de-CH" dirty="0"/>
              <a:t> Studierende</a:t>
            </a:r>
            <a:br>
              <a:rPr lang="de-CH" dirty="0"/>
            </a:br>
            <a:r>
              <a:rPr lang="de-CH" dirty="0"/>
              <a:t>	davon 	</a:t>
            </a:r>
          </a:p>
          <a:p>
            <a:pPr marL="0" indent="0">
              <a:buNone/>
              <a:tabLst>
                <a:tab pos="4302125" algn="l"/>
              </a:tabLst>
            </a:pPr>
            <a:r>
              <a:rPr lang="de-CH" dirty="0"/>
              <a:t>	</a:t>
            </a:r>
            <a:r>
              <a:rPr lang="de-CH" b="1" dirty="0"/>
              <a:t>16</a:t>
            </a:r>
            <a:r>
              <a:rPr lang="de-CH" dirty="0"/>
              <a:t> weiblich  (36%)</a:t>
            </a:r>
          </a:p>
          <a:p>
            <a:pPr marL="0" indent="0">
              <a:buNone/>
              <a:tabLst>
                <a:tab pos="4302125" algn="l"/>
              </a:tabLst>
            </a:pPr>
            <a:r>
              <a:rPr lang="de-CH" dirty="0"/>
              <a:t>	</a:t>
            </a:r>
            <a:r>
              <a:rPr lang="de-CH" b="1" dirty="0"/>
              <a:t>29</a:t>
            </a:r>
            <a:r>
              <a:rPr lang="de-CH" dirty="0"/>
              <a:t> männlich (64%)</a:t>
            </a:r>
          </a:p>
          <a:p>
            <a:pPr marL="0" indent="0">
              <a:buNone/>
              <a:tabLst>
                <a:tab pos="4302125" algn="l"/>
              </a:tabLst>
            </a:pPr>
            <a:r>
              <a:rPr lang="de-CH" b="1" dirty="0"/>
              <a:t>Durchschnittsalter:	28</a:t>
            </a:r>
            <a:r>
              <a:rPr lang="de-CH" dirty="0"/>
              <a:t> Jahre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  <a:tabLst>
                <a:tab pos="1611313" algn="l"/>
              </a:tabLst>
            </a:pPr>
            <a:r>
              <a:rPr lang="de-CH" b="1" dirty="0"/>
              <a:t>Bachelor-FH: </a:t>
            </a:r>
            <a:r>
              <a:rPr lang="de-CH" dirty="0"/>
              <a:t>	21 FHS St.Gallen, 10 ZHAW, 3 FH Vorarlberg, 3 HTW Chur, </a:t>
            </a:r>
            <a:br>
              <a:rPr lang="de-CH" dirty="0"/>
            </a:br>
            <a:r>
              <a:rPr lang="de-CH" dirty="0"/>
              <a:t>	2 HWZ, 1 HSLU, 1 FHNW, 1 FH Oberösterreich, 1 Ecole Hotelier Lausanne, </a:t>
            </a:r>
            <a:br>
              <a:rPr lang="de-CH" dirty="0"/>
            </a:br>
            <a:r>
              <a:rPr lang="de-CH" dirty="0">
                <a:solidFill>
                  <a:srgbClr val="FF0000"/>
                </a:solidFill>
              </a:rPr>
              <a:t>	</a:t>
            </a:r>
            <a:r>
              <a:rPr lang="de-CH" dirty="0"/>
              <a:t>1 Goethe Universität Frankfurt, 1 Hochschule Ravensburg</a:t>
            </a:r>
            <a:br>
              <a:rPr lang="de-CH" dirty="0"/>
            </a:br>
            <a:r>
              <a:rPr lang="de-CH" dirty="0"/>
              <a:t>		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Master-Studium direkt im</a:t>
            </a:r>
          </a:p>
          <a:p>
            <a:pPr marL="0" indent="0">
              <a:buNone/>
              <a:tabLst>
                <a:tab pos="4302125" algn="l"/>
              </a:tabLst>
            </a:pPr>
            <a:r>
              <a:rPr lang="de-CH" b="1" dirty="0"/>
              <a:t>Anschluss an das Bachelor-Studium:</a:t>
            </a:r>
            <a:r>
              <a:rPr lang="de-CH" dirty="0"/>
              <a:t>	</a:t>
            </a:r>
            <a:r>
              <a:rPr lang="de-CH" b="1" dirty="0"/>
              <a:t>19</a:t>
            </a:r>
            <a:r>
              <a:rPr lang="de-CH" dirty="0"/>
              <a:t> Studierende (42%)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2" name="Picture 8" descr="Bald mehr Studenten an der Uni Witten-Herdecke?">
            <a:extLst>
              <a:ext uri="{FF2B5EF4-FFF2-40B4-BE49-F238E27FC236}">
                <a16:creationId xmlns:a16="http://schemas.microsoft.com/office/drawing/2014/main" id="{8D43CA8A-4B8B-47B1-8858-1BB92F28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149" y="1287463"/>
            <a:ext cx="293540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021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CEBAB34-E20C-4DD7-AB13-66537B598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22" y="1496692"/>
            <a:ext cx="10201813" cy="490808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Klassenprofil</a:t>
            </a:r>
          </a:p>
        </p:txBody>
      </p:sp>
    </p:spTree>
    <p:extLst>
      <p:ext uri="{BB962C8B-B14F-4D97-AF65-F5344CB8AC3E}">
        <p14:creationId xmlns:p14="http://schemas.microsoft.com/office/powerpoint/2010/main" val="3686306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Klassenprofil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69AE66-129C-4CF1-9CA7-B2075178E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80" y="1481685"/>
            <a:ext cx="10093052" cy="48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9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Klassenprofil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9129A7-1D22-4AB1-B1F3-B30E8BD1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64" y="1426602"/>
            <a:ext cx="10440956" cy="254068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864CCB6-E0A0-4C90-8468-06639A7E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3" y="3955471"/>
            <a:ext cx="10211900" cy="24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7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Klassenprofil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F253CDF-2386-4F4E-A1AD-4E441B264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12" y="1466355"/>
            <a:ext cx="10022153" cy="490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3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Klassenprofil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CAA7AB-30D4-4053-9D4A-BAFEC33D0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52" y="1535863"/>
            <a:ext cx="10230126" cy="249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1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8"/>
          </p:nvPr>
        </p:nvSpPr>
        <p:spPr>
          <a:xfrm>
            <a:off x="268996" y="6453187"/>
            <a:ext cx="537454" cy="179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EAC321B-7500-4259-A00F-915439A35E15}" type="slidenum">
              <a:rPr lang="de-CH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06450" y="321079"/>
            <a:ext cx="11053763" cy="684213"/>
          </a:xfrm>
        </p:spPr>
        <p:txBody>
          <a:bodyPr anchor="ctr">
            <a:normAutofit/>
          </a:bodyPr>
          <a:lstStyle/>
          <a:p>
            <a:r>
              <a:rPr lang="de-CH" dirty="0"/>
              <a:t>Programm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0C5D3C7-3D8C-4DD6-9DE0-7D153D8AF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0097"/>
              </p:ext>
            </p:extLst>
          </p:nvPr>
        </p:nvGraphicFramePr>
        <p:xfrm>
          <a:off x="813886" y="972339"/>
          <a:ext cx="10578014" cy="512487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32622">
                  <a:extLst>
                    <a:ext uri="{9D8B030D-6E8A-4147-A177-3AD203B41FA5}">
                      <a16:colId xmlns:a16="http://schemas.microsoft.com/office/drawing/2014/main" val="2438562844"/>
                    </a:ext>
                  </a:extLst>
                </a:gridCol>
                <a:gridCol w="1963871">
                  <a:extLst>
                    <a:ext uri="{9D8B030D-6E8A-4147-A177-3AD203B41FA5}">
                      <a16:colId xmlns:a16="http://schemas.microsoft.com/office/drawing/2014/main" val="3800086058"/>
                    </a:ext>
                  </a:extLst>
                </a:gridCol>
                <a:gridCol w="6681521">
                  <a:extLst>
                    <a:ext uri="{9D8B030D-6E8A-4147-A177-3AD203B41FA5}">
                      <a16:colId xmlns:a16="http://schemas.microsoft.com/office/drawing/2014/main" val="3654383254"/>
                    </a:ext>
                  </a:extLst>
                </a:gridCol>
              </a:tblGrid>
              <a:tr h="299794">
                <a:tc>
                  <a:txBody>
                    <a:bodyPr/>
                    <a:lstStyle/>
                    <a:p>
                      <a:pPr marL="0" algn="l" defTabSz="609768" rtl="0" eaLnBrk="1" fontAlgn="ctr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600" b="1" u="none" strike="noStrike" kern="1200" dirty="0">
                          <a:solidFill>
                            <a:schemeClr val="lt1"/>
                          </a:solidFill>
                          <a:effectLst/>
                        </a:rPr>
                        <a:t>Zeit</a:t>
                      </a:r>
                      <a:endParaRPr lang="de-CH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286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09768" rtl="0" eaLnBrk="1" fontAlgn="ctr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600" b="1" u="none" strike="noStrike" kern="1200" dirty="0">
                          <a:solidFill>
                            <a:schemeClr val="lt1"/>
                          </a:solidFill>
                          <a:effectLst/>
                        </a:rPr>
                        <a:t>Ort</a:t>
                      </a:r>
                      <a:endParaRPr lang="de-CH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2864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600" b="1" u="none" strike="noStrike" dirty="0">
                          <a:effectLst/>
                        </a:rPr>
                        <a:t>Information</a:t>
                      </a:r>
                      <a:endParaRPr lang="de-CH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2864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388592"/>
                  </a:ext>
                </a:extLst>
              </a:tr>
              <a:tr h="438778"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08:30 Uhr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09768" rtl="0" eaLnBrk="1" fontAlgn="ctr" latinLnBrk="0" hangingPunct="1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Raum 0027</a:t>
                      </a:r>
                      <a:endParaRPr lang="de-CH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8016"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Begrüssung </a:t>
                      </a:r>
                      <a:br>
                        <a:rPr lang="de-CH" sz="1200" b="0" u="none" strike="noStrike" dirty="0">
                          <a:effectLst/>
                        </a:rPr>
                      </a:br>
                      <a:r>
                        <a:rPr lang="de-CH" sz="1200" b="0" u="none" strike="noStrike" dirty="0">
                          <a:effectLst/>
                        </a:rPr>
                        <a:t>Prof. Dr. Dietmar Kremmel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4567829"/>
                  </a:ext>
                </a:extLst>
              </a:tr>
              <a:tr h="438778"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08:30 – 09:30 Uhr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768" rtl="0" eaLnBrk="1" fontAlgn="ctr" latinLnBrk="0" hangingPunct="1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Raum 0027</a:t>
                      </a:r>
                      <a:endParaRPr lang="de-CH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8016"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Schulung Datenbank Recherche</a:t>
                      </a:r>
                      <a:br>
                        <a:rPr lang="de-CH" sz="1200" b="0" u="none" strike="noStrike" dirty="0">
                          <a:effectLst/>
                        </a:rPr>
                      </a:br>
                      <a:r>
                        <a:rPr lang="de-CH" sz="1200" b="0" u="none" strike="noStrike" dirty="0">
                          <a:effectLst/>
                        </a:rPr>
                        <a:t>Mirjam Idrissou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294170"/>
                  </a:ext>
                </a:extLst>
              </a:tr>
              <a:tr h="438778"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09:30 – 10:00 Uhr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09768" rtl="0" eaLnBrk="1" fontAlgn="ctr" latinLnBrk="0" hangingPunct="1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Bibliothek</a:t>
                      </a:r>
                      <a:endParaRPr lang="de-CH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8016"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Einführung in die Bibliothek</a:t>
                      </a:r>
                      <a:br>
                        <a:rPr lang="de-CH" sz="1200" b="0" u="none" strike="noStrike" dirty="0">
                          <a:effectLst/>
                        </a:rPr>
                      </a:br>
                      <a:r>
                        <a:rPr lang="de-CH" sz="1200" b="0" u="none" strike="noStrike" dirty="0">
                          <a:effectLst/>
                        </a:rPr>
                        <a:t>Mirjam Idrissou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680172"/>
                  </a:ext>
                </a:extLst>
              </a:tr>
              <a:tr h="244686"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de-CH" sz="1200" b="0" u="none" strike="noStrike" dirty="0">
                          <a:effectLst/>
                        </a:rPr>
                        <a:t>10:00 – 10:20 Uhr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09768" rtl="0" eaLnBrk="1" fontAlgn="ctr" latinLnBrk="0" hangingPunct="1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endParaRPr lang="de-CH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8016"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de-CH" sz="1200" b="0" u="none" strike="noStrike" dirty="0">
                          <a:effectLst/>
                        </a:rPr>
                        <a:t>Pause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875819"/>
                  </a:ext>
                </a:extLst>
              </a:tr>
              <a:tr h="762636"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10:20 – 10:55 Uhr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09768" rtl="0" eaLnBrk="1" fontAlgn="ctr" latinLnBrk="0" hangingPunct="1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Raum 0027</a:t>
                      </a:r>
                      <a:endParaRPr lang="de-CH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8016" algn="l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tabLst>
                          <a:tab pos="449580" algn="l"/>
                        </a:tabLst>
                      </a:pPr>
                      <a:r>
                        <a:rPr lang="de-CH" sz="1200" b="0" u="none" strike="noStrike" dirty="0">
                          <a:effectLst/>
                        </a:rPr>
                        <a:t>Einführung durch die Studiengangsleitung</a:t>
                      </a:r>
                      <a:br>
                        <a:rPr lang="de-CH" sz="1200" b="0" u="none" strike="noStrike" dirty="0">
                          <a:effectLst/>
                        </a:rPr>
                      </a:br>
                      <a:r>
                        <a:rPr lang="de-CH" sz="1200" b="0" u="none" strike="noStrike" dirty="0">
                          <a:effectLst/>
                        </a:rPr>
                        <a:t>Prof. Dr. Dietmar Kremmel</a:t>
                      </a:r>
                      <a:br>
                        <a:rPr lang="de-CH" sz="1200" b="0" u="none" strike="noStrike" dirty="0">
                          <a:effectLst/>
                        </a:rPr>
                      </a:br>
                      <a:r>
                        <a:rPr lang="de-CH" sz="1200" b="0" u="none" strike="noStrike" dirty="0">
                          <a:effectLst/>
                        </a:rPr>
                        <a:t>- Überblick über Studium/Studienkonzept</a:t>
                      </a:r>
                      <a:br>
                        <a:rPr lang="de-CH" sz="1200" b="0" u="none" strike="noStrike" dirty="0">
                          <a:effectLst/>
                        </a:rPr>
                      </a:br>
                      <a:r>
                        <a:rPr lang="de-CH" sz="1200" b="0" u="none" strike="noStrike" dirty="0">
                          <a:effectLst/>
                        </a:rPr>
                        <a:t>- Merkpunkte zum erfolgreichen Studium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816931"/>
                  </a:ext>
                </a:extLst>
              </a:tr>
              <a:tr h="584625"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11:00 – 11:20 Uhr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09768" rtl="0" eaLnBrk="1" fontAlgn="ctr" latinLnBrk="0" hangingPunct="1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Raum 0027</a:t>
                      </a:r>
                      <a:endParaRPr lang="de-CH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8016" algn="l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Vorstellung</a:t>
                      </a:r>
                      <a:br>
                        <a:rPr lang="de-CH" sz="1200" b="0" u="none" strike="noStrike" dirty="0">
                          <a:effectLst/>
                        </a:rPr>
                      </a:br>
                      <a:r>
                        <a:rPr lang="de-CH" sz="1200" b="0" u="none" strike="noStrike" dirty="0">
                          <a:effectLst/>
                        </a:rPr>
                        <a:t>Career Center – Leiterin Katrin Meier</a:t>
                      </a:r>
                      <a:br>
                        <a:rPr lang="de-CH" sz="1200" b="0" u="none" strike="noStrike" dirty="0">
                          <a:effectLst/>
                        </a:rPr>
                      </a:br>
                      <a:r>
                        <a:rPr lang="de-CH" sz="1200" b="0" u="none" strike="noStrike" dirty="0">
                          <a:effectLst/>
                        </a:rPr>
                        <a:t>Alumni – Nicola Diebold 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7162977"/>
                  </a:ext>
                </a:extLst>
              </a:tr>
              <a:tr h="584625"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11:20 – 11:35 Uhr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09768" rtl="0" eaLnBrk="1" fontAlgn="ctr" latinLnBrk="0" hangingPunct="1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Raum 0027</a:t>
                      </a:r>
                      <a:endParaRPr lang="de-CH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8016" algn="l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Vorstellung der studentischen Organisationen</a:t>
                      </a:r>
                      <a:br>
                        <a:rPr lang="de-CH" sz="1200" b="0" u="none" strike="noStrike" dirty="0">
                          <a:effectLst/>
                        </a:rPr>
                      </a:br>
                      <a:r>
                        <a:rPr lang="de-CH" sz="1200" b="0" u="none" strike="noStrike" dirty="0">
                          <a:effectLst/>
                        </a:rPr>
                        <a:t>FEST </a:t>
                      </a:r>
                      <a:br>
                        <a:rPr lang="de-CH" sz="1200" b="0" u="none" strike="noStrike" dirty="0">
                          <a:effectLst/>
                        </a:rPr>
                      </a:br>
                      <a:r>
                        <a:rPr lang="de-CH" sz="1200" b="0" u="none" strike="noStrike" dirty="0" err="1">
                          <a:effectLst/>
                        </a:rPr>
                        <a:t>students.fhsg</a:t>
                      </a:r>
                      <a:r>
                        <a:rPr lang="de-CH" sz="1200" b="0" u="none" strike="noStrike" dirty="0">
                          <a:effectLst/>
                        </a:rPr>
                        <a:t>  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912929"/>
                  </a:ext>
                </a:extLst>
              </a:tr>
              <a:tr h="584625"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11:35 – 12:00 Uhr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09768" rtl="0" eaLnBrk="1" fontAlgn="ctr" latinLnBrk="0" hangingPunct="1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Raum 0027</a:t>
                      </a:r>
                      <a:endParaRPr lang="de-CH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8016" algn="l" font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Administrative Einführung / kurzer Rundgang durchs FHS-Zentrum</a:t>
                      </a:r>
                      <a:br>
                        <a:rPr lang="de-CH" sz="1200" b="0" u="none" strike="noStrike" dirty="0">
                          <a:effectLst/>
                        </a:rPr>
                      </a:br>
                      <a:r>
                        <a:rPr lang="de-CH" sz="1200" b="0" u="none" strike="noStrike" dirty="0">
                          <a:effectLst/>
                        </a:rPr>
                        <a:t>Damaris Hübner, Leiterin Studienadministration Lehre</a:t>
                      </a:r>
                      <a:br>
                        <a:rPr lang="de-CH" sz="1200" b="0" u="none" strike="noStrike" dirty="0">
                          <a:effectLst/>
                        </a:rPr>
                      </a:br>
                      <a:r>
                        <a:rPr lang="de-CH" sz="1200" b="0" u="none" strike="noStrike" dirty="0">
                          <a:effectLst/>
                        </a:rPr>
                        <a:t>Katharina Brühwiler, Studienadministration konsekutiv Master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2974606"/>
                  </a:ext>
                </a:extLst>
              </a:tr>
              <a:tr h="244686"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12:00 – 13:00 Uhr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09768" rtl="0" eaLnBrk="1" fontAlgn="ctr" latinLnBrk="0" hangingPunct="1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Aula</a:t>
                      </a:r>
                      <a:endParaRPr lang="de-CH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8016"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Kennenlern-Apéro 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619745"/>
                  </a:ext>
                </a:extLst>
              </a:tr>
              <a:tr h="438778">
                <a:tc>
                  <a:txBody>
                    <a:bodyPr/>
                    <a:lstStyle/>
                    <a:p>
                      <a:pPr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13:15 – 13:45 Uhr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609768" rtl="0" eaLnBrk="1" fontAlgn="ctr" latinLnBrk="0" hangingPunct="1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kern="1200" dirty="0">
                          <a:solidFill>
                            <a:schemeClr val="dk1"/>
                          </a:solidFill>
                          <a:effectLst/>
                        </a:rPr>
                        <a:t>Raum 0027</a:t>
                      </a:r>
                      <a:endParaRPr lang="de-CH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8016" algn="l" fontAlgn="ctr">
                        <a:lnSpc>
                          <a:spcPts val="14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de-CH" sz="1200" b="0" u="none" strike="noStrike" dirty="0">
                          <a:effectLst/>
                        </a:rPr>
                        <a:t>Einführung </a:t>
                      </a:r>
                      <a:r>
                        <a:rPr lang="de-CH" sz="1200" b="0" u="none" strike="noStrike" dirty="0" err="1">
                          <a:effectLst/>
                        </a:rPr>
                        <a:t>eLearining</a:t>
                      </a:r>
                      <a:r>
                        <a:rPr lang="de-CH" sz="1200" b="0" u="none" strike="noStrike" dirty="0">
                          <a:effectLst/>
                        </a:rPr>
                        <a:t> und Tools im FBWI &amp; Vorstellung Teams</a:t>
                      </a:r>
                      <a:br>
                        <a:rPr lang="de-CH" sz="1200" b="0" u="none" strike="noStrike" dirty="0">
                          <a:effectLst/>
                        </a:rPr>
                      </a:br>
                      <a:r>
                        <a:rPr lang="de-CH" sz="1200" b="0" u="none" strike="noStrike" dirty="0" err="1">
                          <a:effectLst/>
                        </a:rPr>
                        <a:t>Hansruedi</a:t>
                      </a:r>
                      <a:r>
                        <a:rPr lang="de-CH" sz="1200" b="0" u="none" strike="noStrike" dirty="0">
                          <a:effectLst/>
                        </a:rPr>
                        <a:t> </a:t>
                      </a:r>
                      <a:r>
                        <a:rPr lang="de-CH" sz="1200" b="0" u="none" strike="noStrike" dirty="0" err="1">
                          <a:effectLst/>
                        </a:rPr>
                        <a:t>Tremp</a:t>
                      </a:r>
                      <a:endParaRPr lang="de-CH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5919" marR="35919" marT="9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7443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20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06450" y="692150"/>
            <a:ext cx="5292725" cy="684213"/>
          </a:xfrm>
        </p:spPr>
        <p:txBody>
          <a:bodyPr/>
          <a:lstStyle/>
          <a:p>
            <a:r>
              <a:rPr lang="de-CH" dirty="0"/>
              <a:t>Schutzkonzept OST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>
          <a:xfrm>
            <a:off x="806449" y="1436688"/>
            <a:ext cx="11053763" cy="4608512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Betriebsinterne Massnahmen müssen von allen Mitarbeitenden, Studierenden, Teilnehmenden von Weiterbildungen, Besucher/innen der OST sowie für alle Personen, die sich an der OST aufhalten, umgesetzt werden.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Händehygiene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: regelmässiges Händewaschen entsprechend den Empfehlungen des BAG.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Distanz halten: 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alle halten 1.5m Abstand zueinander.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Maskenpflicht, wenn die Distanz nicht eingehalten werden kann. </a:t>
            </a:r>
            <a:r>
              <a:rPr lang="de-CH" sz="1800" strike="sngStrike" dirty="0">
                <a:solidFill>
                  <a:srgbClr val="8C195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CH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Es erfolgt eine </a:t>
            </a: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regelmässige Reinigung 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von Oberflächen und Gegenständen.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Personen mit Krankheitssymptomen 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werden nach Hause geschickt und informiert, die Anweisungen zur Isolation und Quarantäne gemäss BAG zu befolgen.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Rückverfolgbarkeit der anwesenden Personen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: Es wird ein lückenloses Tracing von </a:t>
            </a:r>
            <a:r>
              <a:rPr lang="de-CH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Anwesenheiten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 sichergestellt, insbesondere dann, wenn die Abstandsregel nicht eingehalten werden kann.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In den </a:t>
            </a: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Laboren, Werkstätten und Praxisräumen 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gelten </a:t>
            </a: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Hygienekonzepte 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entsprechend der Arbeitssituation.</a:t>
            </a:r>
            <a:endParaRPr lang="de-CH" sz="18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Information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 über die jeweils aktuellen Vorgaben und Massnahmen.</a:t>
            </a:r>
          </a:p>
          <a:p>
            <a:pPr marL="342900" indent="-342900">
              <a:spcBef>
                <a:spcPts val="300"/>
              </a:spcBef>
              <a:buFont typeface="+mj-lt"/>
              <a:buAutoNum type="arabicPeriod"/>
            </a:pP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Angemessener </a:t>
            </a: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Schutz</a:t>
            </a:r>
            <a:r>
              <a:rPr lang="de-CH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b="1" dirty="0">
                <a:ea typeface="Calibri" panose="020F0502020204030204" pitchFamily="34" charset="0"/>
                <a:cs typeface="Times New Roman" panose="02020603050405020304" pitchFamily="18" charset="0"/>
              </a:rPr>
              <a:t>besonders gefährdeter Personen</a:t>
            </a:r>
            <a:endParaRPr lang="de-CH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 dirty="0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12EB0A40-2177-42E0-B01A-1A0EB2B5D5DE}"/>
              </a:ext>
            </a:extLst>
          </p:cNvPr>
          <p:cNvSpPr txBox="1">
            <a:spLocks/>
          </p:cNvSpPr>
          <p:nvPr/>
        </p:nvSpPr>
        <p:spPr>
          <a:xfrm>
            <a:off x="6170612" y="692150"/>
            <a:ext cx="5689601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609768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981667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FEC350C-B74E-4F26-A6F0-244774B7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>
            <a:normAutofit/>
          </a:bodyPr>
          <a:lstStyle/>
          <a:p>
            <a:r>
              <a:rPr lang="de-CH" dirty="0"/>
              <a:t>Lehre im Herbstsemester 20/21 (1)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CF7309-8477-4726-9F1C-69A0B57D003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451" y="1609912"/>
            <a:ext cx="10931894" cy="4748949"/>
          </a:xfrm>
        </p:spPr>
        <p:txBody>
          <a:bodyPr>
            <a:noAutofit/>
          </a:bodyPr>
          <a:lstStyle/>
          <a:p>
            <a:pPr marL="457200" lvl="0" indent="-4572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/>
              <a:tabLst>
                <a:tab pos="228600" algn="l"/>
              </a:tabLst>
            </a:pPr>
            <a:r>
              <a:rPr lang="de-CH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 Rahmen der Schutzbestimmungen wird maximale Präsenz angestrebt. 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Erstsemesterveranstaltunge</a:t>
            </a:r>
            <a:r>
              <a:rPr lang="de-CH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haben bei der Planung 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Priorität 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/>
              <a:tabLst>
                <a:tab pos="228600" algn="l"/>
              </a:tabLst>
            </a:pP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Online-Lehre findet nur statt, wenn Präsenz- oder Hybridlehre nicht möglich ist </a:t>
            </a:r>
          </a:p>
          <a:p>
            <a:pPr marL="457200" lvl="0" indent="-4572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/>
              <a:tabLst>
                <a:tab pos="228600" algn="l"/>
              </a:tabLst>
            </a:pP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Praktika in Laborräumen, Werkstätten, P</a:t>
            </a:r>
            <a:r>
              <a:rPr lang="de-CH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raxist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raining, Projektbesprechungen werden prioritär als Präsenzveranstaltung geführt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/>
              <a:tabLst>
                <a:tab pos="228600" algn="l"/>
              </a:tabLst>
            </a:pP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Verhaltensregeln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Labor- und Praxisräumen, Werkstätten, Entwurfsateliers: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52100" lvl="2" indent="-3429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tabLst>
                <a:tab pos="685800" algn="l"/>
              </a:tabLst>
            </a:pP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Jederzeitige Einhaltung des Hygienekonzepts 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52100" lvl="2" indent="-3429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tabLst>
                <a:tab pos="685800" algn="l"/>
              </a:tabLst>
            </a:pP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Generelle Maskenpflicht 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(weil die Mindestabstände oft nicht eingehalten werden können)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52100" lvl="2" indent="-3429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tabLst>
                <a:tab pos="685800" algn="l"/>
              </a:tabLst>
            </a:pP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Labor-/Arbeitsmaterial und Instrumente sind vor der Weitergabe und vor Arbeitsende fachgerecht zu reinigen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/>
              <a:tabLst>
                <a:tab pos="228600" algn="l"/>
              </a:tabLst>
            </a:pP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Parallel durchgeführte K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urse eines Moduls werden 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einheitlich 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gestaltet 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(online, hybrid, Präsenz)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/>
              <a:tabLst>
                <a:tab pos="228600" algn="l"/>
              </a:tabLst>
            </a:pPr>
            <a:r>
              <a:rPr lang="de-CH" sz="1800" dirty="0">
                <a:solidFill>
                  <a:srgbClr val="D7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Studierende halten sich strikt an die Gruppenzuteilung 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aufgrund Raumkapazitäten und </a:t>
            </a:r>
            <a:r>
              <a:rPr lang="de-CH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Tracing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40AB416-4BE3-4E9B-82C0-6CF61BEC14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lnSpcReduction="10000"/>
          </a:bodyPr>
          <a:lstStyle/>
          <a:p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0477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FEC350C-B74E-4F26-A6F0-244774B7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>
            <a:normAutofit/>
          </a:bodyPr>
          <a:lstStyle/>
          <a:p>
            <a:r>
              <a:rPr lang="de-CH" dirty="0"/>
              <a:t>Lehre im Herbstsemester 20/21 (2)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CF7309-8477-4726-9F1C-69A0B57D003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450" y="1846729"/>
            <a:ext cx="11208072" cy="4677232"/>
          </a:xfrm>
        </p:spPr>
        <p:txBody>
          <a:bodyPr>
            <a:noAutofit/>
          </a:bodyPr>
          <a:lstStyle/>
          <a:p>
            <a:pPr marL="457200" lvl="0" indent="-457200" fontAlgn="base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 startAt="7"/>
              <a:tabLst>
                <a:tab pos="228600" algn="l"/>
              </a:tabLst>
            </a:pPr>
            <a:r>
              <a:rPr lang="de-CH" sz="1800" dirty="0">
                <a:solidFill>
                  <a:srgbClr val="D7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den Präsenzveranstaltungen, 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Laboren, Werkstätten und Praxistrainings ist die </a:t>
            </a:r>
            <a:r>
              <a:rPr lang="de-CH" sz="1800" dirty="0">
                <a:solidFill>
                  <a:srgbClr val="D7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Rückverfolgung der </a:t>
            </a:r>
            <a:r>
              <a:rPr lang="de-CH" sz="1800" dirty="0" err="1">
                <a:solidFill>
                  <a:srgbClr val="D7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Anwesenheiten</a:t>
            </a:r>
            <a:r>
              <a:rPr lang="de-CH" sz="1800" dirty="0">
                <a:solidFill>
                  <a:srgbClr val="D7286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sicherzustellen</a:t>
            </a:r>
          </a:p>
          <a:p>
            <a:pPr lvl="2" fontAlgn="base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tabLst>
                <a:tab pos="228600" algn="l"/>
              </a:tabLst>
            </a:pPr>
            <a:r>
              <a:rPr lang="de-CH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CH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 Form der Rückverfolgung 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wird pro Kurs festgelegt (entweder</a:t>
            </a:r>
            <a:r>
              <a:rPr lang="de-CH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durch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Dozierende manuell oder durch Studierende via QR-Code in </a:t>
            </a:r>
            <a:r>
              <a:rPr lang="de-CH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 startAt="7"/>
              <a:tabLst>
                <a:tab pos="228600" algn="l"/>
              </a:tabLst>
            </a:pP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 Studiengang einheitlicher Zugang zu sämtlichen Informationen des Studiums</a:t>
            </a:r>
            <a:endParaRPr lang="de-CH" sz="1800" dirty="0">
              <a:solidFill>
                <a:srgbClr val="00B05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fontAlgn="base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tabLst>
                <a:tab pos="228600" algn="l"/>
              </a:tabLst>
            </a:pP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über </a:t>
            </a:r>
            <a:r>
              <a:rPr lang="de-CH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Teams, Skriptserver oder </a:t>
            </a:r>
            <a:r>
              <a:rPr lang="de-CH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Switchtube</a:t>
            </a:r>
            <a:endParaRPr lang="de-CH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fontAlgn="base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tabLst>
                <a:tab pos="228600" algn="l"/>
              </a:tabLst>
            </a:pP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Kommunikation erfolgt über Modulverantwortlichen/Fachgruppenleitenden</a:t>
            </a:r>
            <a:endParaRPr lang="de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fontAlgn="base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Font typeface="+mj-lt"/>
              <a:buAutoNum type="arabicPeriod" startAt="7"/>
              <a:tabLst>
                <a:tab pos="228600" algn="l"/>
              </a:tabLst>
            </a:pPr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Falle einer Quarantäne der Lehrperson oder einer grösseren Gruppe von Studierenden erfolgt die Umstellung auf Fernunterricht oder, je nach </a:t>
            </a:r>
            <a:r>
              <a:rPr lang="de-CH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Kursart</a:t>
            </a:r>
            <a:r>
              <a:rPr lang="de-CH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 eine </a:t>
            </a:r>
            <a:r>
              <a:rPr lang="de-CH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hybride Lösung 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spcAft>
                <a:spcPts val="300"/>
              </a:spcAft>
              <a:buSzPct val="101000"/>
              <a:buNone/>
            </a:pPr>
            <a:endParaRPr lang="de-CH" sz="18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40AB416-4BE3-4E9B-82C0-6CF61BEC14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lnSpcReduction="10000"/>
          </a:bodyPr>
          <a:lstStyle/>
          <a:p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43869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10986-6672-408E-AADC-224AF829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Gruppeneinteilung 1. Semester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C7ED5C-233F-4D1B-B762-48AFD1E1471A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e-CH" dirty="0"/>
              <a:t>Die Gruppen für die Gruppenarbeiten werden von der Studiengangleitung eingeteilt</a:t>
            </a:r>
          </a:p>
          <a:p>
            <a:r>
              <a:rPr lang="de-CH" dirty="0"/>
              <a:t>Wunsch vergangener Semester, um einheitliche Gruppen über Module hinweg sicherzustellen</a:t>
            </a:r>
          </a:p>
          <a:p>
            <a:r>
              <a:rPr lang="de-CH" dirty="0"/>
              <a:t>Corona-Situation: Geringere </a:t>
            </a:r>
            <a:r>
              <a:rPr lang="de-CH" dirty="0" err="1"/>
              <a:t>Druchmischung</a:t>
            </a:r>
            <a:r>
              <a:rPr lang="de-CH" dirty="0"/>
              <a:t> in Klasse und leichtere Nachvollziehbarkeit bzw. organisatorische Vorteile</a:t>
            </a:r>
          </a:p>
          <a:p>
            <a:r>
              <a:rPr lang="de-CH" dirty="0"/>
              <a:t>8 Gruppen, ca. 45 Studierende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186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F0E1F7-C6B0-4AD3-8F2B-D3CD4D41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17600"/>
            <a:ext cx="11053763" cy="474663"/>
          </a:xfrm>
        </p:spPr>
        <p:txBody>
          <a:bodyPr>
            <a:normAutofit fontScale="90000"/>
          </a:bodyPr>
          <a:lstStyle/>
          <a:p>
            <a:r>
              <a:rPr lang="de-CH" dirty="0"/>
              <a:t>COVID-19: Vorgehen bei Verdacht und positivem Test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859A76A-28A4-4EE1-87C9-932C4451856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06449" y="3561907"/>
            <a:ext cx="11053763" cy="2472660"/>
          </a:xfrm>
        </p:spPr>
        <p:txBody>
          <a:bodyPr>
            <a:no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de-CH" dirty="0"/>
              <a:t>Typische Symptome sind: Fieber, Husten, Halsweh, Kurzatmigkeit, Muskelschmerzen, plötzlicher Verlust des Geruchs- oder Geschmacksinns, sonstige Anzeichen einer akuten Atemwegsinfektion.</a:t>
            </a:r>
          </a:p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de-CH" dirty="0"/>
              <a:t>Der Quarantäneanweisung des Bundes und des Kantons </a:t>
            </a:r>
            <a:r>
              <a:rPr lang="de-CH" dirty="0" err="1"/>
              <a:t>St.Gallen</a:t>
            </a:r>
            <a:r>
              <a:rPr lang="de-CH" dirty="0"/>
              <a:t> ist in diesem Falle Beachtung zu schenken.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endParaRPr lang="de-CH" dirty="0"/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r>
              <a:rPr lang="de-CH" dirty="0"/>
              <a:t>Die folgenden Vorgehensweisen gelten bei COVID-19-Verdacht sowie bei positivem Testbefund:</a:t>
            </a:r>
          </a:p>
          <a:p>
            <a:pPr marL="0" indent="0">
              <a:lnSpc>
                <a:spcPts val="2400"/>
              </a:lnSpc>
              <a:spcBef>
                <a:spcPts val="600"/>
              </a:spcBef>
              <a:buNone/>
            </a:pPr>
            <a:endParaRPr lang="de-CH" dirty="0"/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84BDF11-7B87-49E2-904D-AB16ADC2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lnSpcReduction="10000"/>
          </a:bodyPr>
          <a:lstStyle/>
          <a:p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6" r="27458"/>
          <a:stretch/>
        </p:blipFill>
        <p:spPr>
          <a:xfrm>
            <a:off x="868289" y="1945630"/>
            <a:ext cx="1431704" cy="12894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0548" y="2212363"/>
            <a:ext cx="80435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Bef>
                <a:spcPts val="600"/>
              </a:spcBef>
            </a:pPr>
            <a:r>
              <a:rPr lang="de-CH" sz="1800" b="1" dirty="0"/>
              <a:t>Wenn Sie sich krank fühlen oder Sie einzelne für COVID-19 typische Krankheitssymptome spüren, müssen Sie zuhause bleiben. </a:t>
            </a:r>
          </a:p>
        </p:txBody>
      </p:sp>
    </p:spTree>
    <p:extLst>
      <p:ext uri="{BB962C8B-B14F-4D97-AF65-F5344CB8AC3E}">
        <p14:creationId xmlns:p14="http://schemas.microsoft.com/office/powerpoint/2010/main" val="287350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F0E1F7-C6B0-4AD3-8F2B-D3CD4D41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028700"/>
            <a:ext cx="11053763" cy="474663"/>
          </a:xfrm>
        </p:spPr>
        <p:txBody>
          <a:bodyPr>
            <a:normAutofit fontScale="90000"/>
          </a:bodyPr>
          <a:lstStyle/>
          <a:p>
            <a:r>
              <a:rPr lang="de-CH" dirty="0"/>
              <a:t>Vorgehen bei COVID-19-Verdacht (1)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84BDF11-7B87-49E2-904D-AB16ADC2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lnSpcReduction="10000"/>
          </a:bodyPr>
          <a:lstStyle/>
          <a:p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4" y="1736561"/>
            <a:ext cx="12050458" cy="449913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33B6F43F-66E6-421C-A0FB-B57943851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919" y="1882596"/>
            <a:ext cx="359695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79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F0E1F7-C6B0-4AD3-8F2B-D3CD4D41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863600"/>
            <a:ext cx="11053763" cy="474663"/>
          </a:xfrm>
        </p:spPr>
        <p:txBody>
          <a:bodyPr>
            <a:normAutofit fontScale="90000"/>
          </a:bodyPr>
          <a:lstStyle/>
          <a:p>
            <a:r>
              <a:rPr lang="de-CH" dirty="0"/>
              <a:t>Vorgehen bei COVID-19-Verdacht (2)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84BDF11-7B87-49E2-904D-AB16ADC2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lnSpcReduction="10000"/>
          </a:bodyPr>
          <a:lstStyle/>
          <a:p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11"/>
          <a:stretch/>
        </p:blipFill>
        <p:spPr>
          <a:xfrm>
            <a:off x="673100" y="4745337"/>
            <a:ext cx="8642350" cy="146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571462"/>
            <a:ext cx="7183694" cy="313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34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8F0E1F7-C6B0-4AD3-8F2B-D3CD4D41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863600"/>
            <a:ext cx="11053763" cy="474663"/>
          </a:xfrm>
        </p:spPr>
        <p:txBody>
          <a:bodyPr>
            <a:normAutofit fontScale="90000"/>
          </a:bodyPr>
          <a:lstStyle/>
          <a:p>
            <a:r>
              <a:rPr lang="de-CH" dirty="0"/>
              <a:t>Vorgehen bei positivem Testbefund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84BDF11-7B87-49E2-904D-AB16ADC22B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06449" y="334039"/>
            <a:ext cx="11053764" cy="286673"/>
          </a:xfrm>
        </p:spPr>
        <p:txBody>
          <a:bodyPr>
            <a:normAutofit lnSpcReduction="10000"/>
          </a:bodyPr>
          <a:lstStyle/>
          <a:p>
            <a:r>
              <a:rPr lang="de-CH" dirty="0">
                <a:ea typeface="Calibri" panose="020F0502020204030204" pitchFamily="34" charset="0"/>
                <a:cs typeface="Times New Roman" panose="02020603050405020304" pitchFamily="18" charset="0"/>
              </a:rPr>
              <a:t>Prinzipien und Grundsätze zum Herbstsemester 2020/21 unter Covid19-Bedingungen</a:t>
            </a:r>
            <a:endParaRPr lang="de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22"/>
          <a:stretch/>
        </p:blipFill>
        <p:spPr>
          <a:xfrm>
            <a:off x="139700" y="1879189"/>
            <a:ext cx="11972214" cy="39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5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EF6F96-AD8E-4850-9125-FB67132BE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Gesammelte Informationen auf </a:t>
            </a:r>
            <a:r>
              <a:rPr lang="de-CH" dirty="0" err="1"/>
              <a:t>Confluence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D8A3763-7609-49A3-9352-C72B91E374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2F84DC-7883-4B5A-A629-D12A7D927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535243"/>
            <a:ext cx="12198350" cy="49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91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29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Studentische Organisationen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9BA5C75-DFE4-45C0-B572-4351ABF248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16" y="2700722"/>
            <a:ext cx="4067944" cy="13525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A78CE03-972C-4720-8896-49089E48E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443" y="2811506"/>
            <a:ext cx="2516025" cy="1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0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 anchor="ctr">
            <a:normAutofit/>
          </a:bodyPr>
          <a:lstStyle/>
          <a:p>
            <a:r>
              <a:rPr lang="de-CH" dirty="0"/>
              <a:t>Herzlich Willkommen an der OST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806449" y="334039"/>
            <a:ext cx="11053764" cy="28667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CH" dirty="0"/>
              <a:t>Ein besondere Tag – Start des Studiums unter besonderen Bedingungen</a:t>
            </a:r>
          </a:p>
        </p:txBody>
      </p:sp>
      <p:sp>
        <p:nvSpPr>
          <p:cNvPr id="27" name="Content Placeholder 6">
            <a:extLst>
              <a:ext uri="{FF2B5EF4-FFF2-40B4-BE49-F238E27FC236}">
                <a16:creationId xmlns:a16="http://schemas.microsoft.com/office/drawing/2014/main" id="{69532E10-33E5-4CB6-8F47-27BE336A58C8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marL="0" indent="0">
              <a:buNone/>
            </a:pPr>
            <a:r>
              <a:rPr lang="de-CH" sz="2400" b="1" dirty="0">
                <a:solidFill>
                  <a:srgbClr val="D72864"/>
                </a:solidFill>
              </a:rPr>
              <a:t>Aus drei wurde eins ! </a:t>
            </a:r>
          </a:p>
          <a:p>
            <a:pPr marL="0" indent="0">
              <a:buNone/>
            </a:pPr>
            <a:r>
              <a:rPr lang="de-CH" dirty="0"/>
              <a:t>Am 1. September 2020 wurde aus der FHS </a:t>
            </a:r>
            <a:br>
              <a:rPr lang="de-CH" dirty="0"/>
            </a:br>
            <a:r>
              <a:rPr lang="de-CH" dirty="0"/>
              <a:t>St. Gallen, der HSR Rapperswil und der NTB Buchs die OST - Ostschweizer Fachhochschule mit je einem Campus in Buchs, Rapperswil und St. Gallen. 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F92192AE-4577-47F2-BDE9-5B5D4894E819}"/>
              </a:ext>
            </a:extLst>
          </p:cNvPr>
          <p:cNvPicPr>
            <a:picLocks noGrp="1" noChangeAspect="1"/>
          </p:cNvPicPr>
          <p:nvPr>
            <p:ph sz="quarter" idx="27"/>
          </p:nvPr>
        </p:nvPicPr>
        <p:blipFill rotWithShape="1">
          <a:blip r:embed="rId3"/>
          <a:srcRect l="17191" r="24102" b="-1"/>
          <a:stretch/>
        </p:blipFill>
        <p:spPr>
          <a:xfrm>
            <a:off x="6496050" y="1449388"/>
            <a:ext cx="5364163" cy="4751387"/>
          </a:xfrm>
          <a:prstGeom prst="rect">
            <a:avLst/>
          </a:prstGeom>
          <a:noFill/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3F33DF-A341-4BCC-982F-839FEC4E90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284" r="8211" b="17675"/>
          <a:stretch/>
        </p:blipFill>
        <p:spPr>
          <a:xfrm>
            <a:off x="763810" y="3680775"/>
            <a:ext cx="533536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3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Unsere Vision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>
          <a:xfrm>
            <a:off x="806451" y="1644242"/>
            <a:ext cx="10778746" cy="4556533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Qualifikation der Absolvierenden für die Übernahme von Positionen mit gesamtunternehmerischer Managementverantwortung.</a:t>
            </a:r>
          </a:p>
          <a:p>
            <a:pPr marL="0" indent="0">
              <a:buNone/>
            </a:pPr>
            <a:r>
              <a:rPr lang="de-CH" dirty="0"/>
              <a:t>Erfolgreiche Ausübung von Führungsfunktionen in anspruchsvollen, komplexen Kontexten.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110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Eckpunkte des Studiums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8A76BCE-38AF-45D8-BB2A-C74E01426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31" y="1376363"/>
            <a:ext cx="8624887" cy="46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67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607B5DFA-6E80-49D9-8ED7-4B842D08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534193"/>
            <a:ext cx="7080250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76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06450" y="1132514"/>
            <a:ext cx="11053763" cy="243849"/>
          </a:xfrm>
        </p:spPr>
        <p:txBody>
          <a:bodyPr>
            <a:normAutofit fontScale="90000"/>
          </a:bodyPr>
          <a:lstStyle/>
          <a:p>
            <a:r>
              <a:rPr lang="de-CH" dirty="0"/>
              <a:t>Modulbewertungen / Leistungsnachweise</a:t>
            </a:r>
            <a:br>
              <a:rPr lang="de-CH" dirty="0"/>
            </a:br>
            <a:r>
              <a:rPr lang="de-CH" sz="1300" b="0" dirty="0"/>
              <a:t>(vgl. SPO unter „Information“ auf  Lernplattform)</a:t>
            </a:r>
            <a:br>
              <a:rPr lang="de-CH" dirty="0"/>
            </a:b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>
          <a:xfrm>
            <a:off x="806449" y="1798500"/>
            <a:ext cx="11053763" cy="4751387"/>
          </a:xfrm>
        </p:spPr>
        <p:txBody>
          <a:bodyPr/>
          <a:lstStyle/>
          <a:p>
            <a:r>
              <a:rPr lang="de-CH" dirty="0"/>
              <a:t>Schriftliche, mündliche Prüfungen; schriftliche Arbeiten, Präsentationen, Referate; Projektarbeiten, Master-Thesis</a:t>
            </a:r>
          </a:p>
          <a:p>
            <a:r>
              <a:rPr lang="de-CH" dirty="0"/>
              <a:t>Versäumte Leistungsnachweise ohne wichtigen Grund (Krankheit, Unfall, Todesfall in Familie) </a:t>
            </a:r>
            <a:r>
              <a:rPr lang="de-CH" dirty="0">
                <a:sym typeface="Wingdings" panose="05000000000000000000" pitchFamily="2" charset="2"/>
              </a:rPr>
              <a:t></a:t>
            </a:r>
            <a:r>
              <a:rPr lang="de-CH" dirty="0"/>
              <a:t> Note „1“</a:t>
            </a:r>
          </a:p>
          <a:p>
            <a:r>
              <a:rPr lang="de-CH" u="sng" dirty="0"/>
              <a:t>Eine</a:t>
            </a:r>
            <a:r>
              <a:rPr lang="de-CH" dirty="0"/>
              <a:t> Wiederholungsmöglichkeit bei Nichtbestehen</a:t>
            </a:r>
          </a:p>
          <a:p>
            <a:r>
              <a:rPr lang="de-CH" dirty="0"/>
              <a:t>Gruppenarbeiten: Einzelbewertung von Studierenden möglich</a:t>
            </a:r>
            <a:br>
              <a:rPr lang="de-CH" dirty="0"/>
            </a:br>
            <a:r>
              <a:rPr lang="de-CH" dirty="0"/>
              <a:t>(Vermeidung Trittbrettfahrer Problematik)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6760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CA372CC-B3FC-453D-B489-692862B09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3" y="1376363"/>
            <a:ext cx="7488832" cy="501545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06450" y="566024"/>
            <a:ext cx="11053763" cy="684213"/>
          </a:xfrm>
        </p:spPr>
        <p:txBody>
          <a:bodyPr/>
          <a:lstStyle/>
          <a:p>
            <a:r>
              <a:rPr lang="de-CH" dirty="0"/>
              <a:t>Organisatorisches - </a:t>
            </a:r>
            <a:r>
              <a:rPr lang="de-CH" dirty="0" err="1"/>
              <a:t>Moodle</a:t>
            </a:r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>
          <a:xfrm>
            <a:off x="8239395" y="2216589"/>
            <a:ext cx="3699195" cy="3712043"/>
          </a:xfrm>
        </p:spPr>
        <p:txBody>
          <a:bodyPr/>
          <a:lstStyle/>
          <a:p>
            <a:pPr marL="0" indent="0">
              <a:buNone/>
            </a:pPr>
            <a:r>
              <a:rPr lang="de-CH" u="sng" dirty="0"/>
              <a:t>Wichtige Informationen:</a:t>
            </a:r>
          </a:p>
          <a:p>
            <a:pPr marL="0" indent="0">
              <a:buNone/>
            </a:pPr>
            <a:r>
              <a:rPr lang="de-CH" dirty="0"/>
              <a:t>Stundenplan, SPO, Ausführungsbestimmungen, Termine etc.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484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Organisatorisches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>
          <a:xfrm>
            <a:off x="806449" y="1701800"/>
            <a:ext cx="11053763" cy="4751387"/>
          </a:xfrm>
        </p:spPr>
        <p:txBody>
          <a:bodyPr/>
          <a:lstStyle/>
          <a:p>
            <a:r>
              <a:rPr lang="de-CH" b="1" dirty="0"/>
              <a:t>Lehrbeurteilung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</a:t>
            </a:r>
            <a:r>
              <a:rPr lang="de-CH" dirty="0"/>
              <a:t> wichtig für Qualitätsverbesserung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</a:t>
            </a:r>
            <a:r>
              <a:rPr lang="de-CH" dirty="0"/>
              <a:t> formell (Fragebogen) bzw. informell (Gesprächsrunde mit Dozierenden/Studiengangleitung)</a:t>
            </a:r>
            <a:br>
              <a:rPr lang="de-CH" dirty="0"/>
            </a:br>
            <a:endParaRPr lang="de-CH" dirty="0"/>
          </a:p>
          <a:p>
            <a:r>
              <a:rPr lang="de-CH" b="1" dirty="0"/>
              <a:t>Verbesserungsvorschlagswesen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</a:t>
            </a:r>
            <a:r>
              <a:rPr lang="de-CH" dirty="0"/>
              <a:t> Schwachstelle skizzieren und möglichen Lösungsansatz formulieren (formlos)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</a:t>
            </a:r>
            <a:r>
              <a:rPr lang="de-CH" dirty="0"/>
              <a:t> Abgabe bei Katharina Brühwiler</a:t>
            </a:r>
            <a:br>
              <a:rPr lang="de-CH" dirty="0"/>
            </a:br>
            <a:r>
              <a:rPr lang="de-CH" dirty="0">
                <a:sym typeface="Wingdings" panose="05000000000000000000" pitchFamily="2" charset="2"/>
              </a:rPr>
              <a:t></a:t>
            </a:r>
            <a:r>
              <a:rPr lang="de-CH" dirty="0"/>
              <a:t> Bei gutem Vorschlag winkt ein Mensa-Gutschein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2167528"/>
      </p:ext>
    </p:extLst>
  </p:cSld>
  <p:clrMapOvr>
    <a:masterClrMapping/>
  </p:clrMapOvr>
</p:sld>
</file>

<file path=ppt/theme/theme1.xml><?xml version="1.0" encoding="utf-8"?>
<a:theme xmlns:a="http://schemas.openxmlformats.org/drawingml/2006/main" name="OST-Vorlage">
  <a:themeElements>
    <a:clrScheme name="OST-Farben_komplett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56276D"/>
      </a:accent1>
      <a:accent2>
        <a:srgbClr val="C397C4"/>
      </a:accent2>
      <a:accent3>
        <a:srgbClr val="146C58"/>
      </a:accent3>
      <a:accent4>
        <a:srgbClr val="99CCB5"/>
      </a:accent4>
      <a:accent5>
        <a:srgbClr val="B21D19"/>
      </a:accent5>
      <a:accent6>
        <a:srgbClr val="EC867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/>
        <a:effectLst/>
      </a:spPr>
      <a:bodyPr rtlCol="0" anchor="t"/>
      <a:lstStyle>
        <a:defPPr algn="l">
          <a:defRPr sz="1400" dirty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rmAutofit lnSpcReduction="10000"/>
      </a:bodyPr>
      <a:lstStyle>
        <a:defPPr marL="252000" indent="-252000" algn="l">
          <a:spcAft>
            <a:spcPts val="600"/>
          </a:spcAft>
          <a:buClr>
            <a:schemeClr val="tx2"/>
          </a:buClr>
          <a:buFont typeface="Arial" panose="020B0604020202020204" pitchFamily="34" charset="0"/>
          <a:buChar char="•"/>
          <a:defRPr sz="2000" dirty="0" err="1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_Vorlage_16zu9.potx" id="{74606E51-92BD-4465-AC13-F790FCC5F8F7}" vid="{930CCD1D-43F8-4413-9D6F-94F1D5821F3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1563</Words>
  <Application>Microsoft Office PowerPoint</Application>
  <PresentationFormat>Benutzerdefiniert</PresentationFormat>
  <Paragraphs>199</Paragraphs>
  <Slides>29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Roboto</vt:lpstr>
      <vt:lpstr>Symbol</vt:lpstr>
      <vt:lpstr>OST-Vorlage</vt:lpstr>
      <vt:lpstr>Einführungsveranstaltung</vt:lpstr>
      <vt:lpstr>Programm</vt:lpstr>
      <vt:lpstr>Herzlich Willkommen an der OST</vt:lpstr>
      <vt:lpstr>Unsere Vision</vt:lpstr>
      <vt:lpstr>Eckpunkte des Studiums</vt:lpstr>
      <vt:lpstr>PowerPoint-Präsentation</vt:lpstr>
      <vt:lpstr>Modulbewertungen / Leistungsnachweise (vgl. SPO unter „Information“ auf  Lernplattform) </vt:lpstr>
      <vt:lpstr>Organisatorisches - Moodle</vt:lpstr>
      <vt:lpstr>Organisatorisches</vt:lpstr>
      <vt:lpstr>Organisatorisches</vt:lpstr>
      <vt:lpstr>Master-Abschluss: Gemeinsam zum Erfolg</vt:lpstr>
      <vt:lpstr>Gemeinsam zum Erfolg</vt:lpstr>
      <vt:lpstr>Gemeinsam zum Erfolg</vt:lpstr>
      <vt:lpstr>Klassenprofil</vt:lpstr>
      <vt:lpstr>Klassenprofil</vt:lpstr>
      <vt:lpstr>Klassenprofil</vt:lpstr>
      <vt:lpstr>Klassenprofil</vt:lpstr>
      <vt:lpstr>Klassenprofil</vt:lpstr>
      <vt:lpstr>Klassenprofil</vt:lpstr>
      <vt:lpstr>Schutzkonzept OST</vt:lpstr>
      <vt:lpstr>Lehre im Herbstsemester 20/21 (1)</vt:lpstr>
      <vt:lpstr>Lehre im Herbstsemester 20/21 (2)</vt:lpstr>
      <vt:lpstr>Gruppeneinteilung 1. Semester</vt:lpstr>
      <vt:lpstr>COVID-19: Vorgehen bei Verdacht und positivem Test </vt:lpstr>
      <vt:lpstr>Vorgehen bei COVID-19-Verdacht (1)</vt:lpstr>
      <vt:lpstr>Vorgehen bei COVID-19-Verdacht (2)</vt:lpstr>
      <vt:lpstr>Vorgehen bei positivem Testbefund</vt:lpstr>
      <vt:lpstr>Gesammelte Informationen auf Confluence</vt:lpstr>
      <vt:lpstr>Studentische Organisationen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Einführungsveranstaltung</dc:title>
  <dc:creator>Natascha Stäger</dc:creator>
  <cp:lastModifiedBy>Dietmar Kremmel</cp:lastModifiedBy>
  <cp:revision>28</cp:revision>
  <dcterms:created xsi:type="dcterms:W3CDTF">2020-08-18T14:45:55Z</dcterms:created>
  <dcterms:modified xsi:type="dcterms:W3CDTF">2020-09-17T07:42:33Z</dcterms:modified>
</cp:coreProperties>
</file>