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2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5" r:id="rId6"/>
    <p:sldId id="267" r:id="rId7"/>
    <p:sldId id="295" r:id="rId8"/>
    <p:sldId id="296" r:id="rId9"/>
    <p:sldId id="297" r:id="rId10"/>
    <p:sldId id="298" r:id="rId11"/>
    <p:sldId id="299" r:id="rId12"/>
    <p:sldId id="300" r:id="rId13"/>
  </p:sldIdLst>
  <p:sldSz cx="12198350" cy="6858000"/>
  <p:notesSz cx="6858000" cy="9144000"/>
  <p:defaultTextStyle>
    <a:defPPr>
      <a:defRPr lang="de-DE"/>
    </a:defPPr>
    <a:lvl1pPr marL="0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768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535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303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9071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838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606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373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8141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F5756E24-C792-4DF7-ADE4-0A0492095EC5}">
          <p14:sldIdLst>
            <p14:sldId id="256"/>
          </p14:sldIdLst>
        </p14:section>
        <p14:section name="Folientypen" id="{3844FE2D-A46A-4167-A454-8C5AE4D8732D}">
          <p14:sldIdLst>
            <p14:sldId id="265"/>
            <p14:sldId id="267"/>
            <p14:sldId id="295"/>
            <p14:sldId id="296"/>
            <p14:sldId id="297"/>
            <p14:sldId id="298"/>
            <p14:sldId id="299"/>
            <p14:sldId id="300"/>
          </p14:sldIdLst>
        </p14:section>
        <p14:section name="Musterseiten und Hinweise" id="{E774C4E0-6B4B-464E-B28F-11312D328FBC}">
          <p14:sldIdLst/>
        </p14:section>
        <p14:section name="Designvorgaben" id="{BEFBC9A4-CA88-4864-B845-BDB0CF1320D9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9F67F1-8510-48AB-93E6-380F97A9C344}" v="3" dt="2020-09-09T15:16:07.308"/>
  </p1510:revLst>
</p1510:revInfo>
</file>

<file path=ppt/tableStyles.xml><?xml version="1.0" encoding="utf-8"?>
<a:tblStyleLst xmlns:a="http://schemas.openxmlformats.org/drawingml/2006/main" def="{CA20E951-F767-40FB-8981-BDCADE0C3650}">
  <a:tblStyle styleId="{CA20E951-F767-40FB-8981-BDCADE0C3650}" styleName="OST Tabelle">
    <a:wholeTbl>
      <a:tcTxStyle>
        <a:fontRef idx="minor">
          <a:prstClr val="black"/>
        </a:fontRef>
        <a:schemeClr val="dk1"/>
      </a:tcTxStyle>
      <a:tcStyle>
        <a:tcBdr>
          <a:left>
            <a:ln w="28575" cmpd="sng">
              <a:solidFill>
                <a:srgbClr val="56276D"/>
              </a:solidFill>
            </a:ln>
          </a:left>
          <a:right>
            <a:ln w="28575" cmpd="sng">
              <a:solidFill>
                <a:srgbClr val="56276D"/>
              </a:solidFill>
            </a:ln>
          </a:right>
          <a:top>
            <a:ln w="28575" cmpd="sng">
              <a:solidFill>
                <a:srgbClr val="56276D"/>
              </a:solidFill>
            </a:ln>
          </a:top>
          <a:bottom>
            <a:ln w="28575" cmpd="sng">
              <a:solidFill>
                <a:srgbClr val="56276D"/>
              </a:solidFill>
            </a:ln>
          </a:bottom>
          <a:insideH>
            <a:ln w="28575" cmpd="sng">
              <a:solidFill>
                <a:srgbClr val="56276D"/>
              </a:solidFill>
            </a:ln>
          </a:insideH>
          <a:insideV>
            <a:ln w="28575" cmpd="sng">
              <a:solidFill>
                <a:srgbClr val="56276D"/>
              </a:solidFill>
            </a:ln>
          </a:insideV>
        </a:tcBdr>
        <a:fill>
          <a:noFill/>
        </a:fill>
      </a:tcStyle>
    </a:wholeTbl>
    <a:firstCol>
      <a:tcTxStyle b="on">
        <a:fontRef idx="minor"/>
        <a:srgbClr val="000000"/>
      </a:tcTxStyle>
      <a:tcStyle>
        <a:tcBdr/>
        <a:fill>
          <a:noFill/>
        </a:fill>
      </a:tcStyle>
    </a:firstCol>
    <a:firstRow>
      <a:tcTxStyle b="on">
        <a:fontRef idx="minor"/>
        <a:srgbClr val="000000"/>
      </a:tcTxStyle>
      <a:tcStyle>
        <a:tcBdr/>
        <a:fill>
          <a:noFill/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8E594-98F6-3A40-9CB1-890EFD882430}" type="datetimeFigureOut">
              <a:rPr lang="de-DE" smtClean="0"/>
              <a:t>10.09.2020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A8F55-2519-6F41-91E3-24F0254F6F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3058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DA80C-0032-A04F-8DC3-1D9FA424B670}" type="datetimeFigureOut">
              <a:rPr lang="de-DE" smtClean="0"/>
              <a:t>10.09.2020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8BABC-F464-1C42-81DA-2E65C84DE5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0025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8BABC-F464-1C42-81DA-2E65C84DE5DA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7989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8BABC-F464-1C42-81DA-2E65C84DE5D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0968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/>
              <a:t>Schutzkonzept beiliegend</a:t>
            </a:r>
          </a:p>
          <a:p>
            <a:endParaRPr lang="de-CH"/>
          </a:p>
          <a:p>
            <a:r>
              <a:rPr lang="de-CH"/>
              <a:t>Weiterführende Informationen zur Maskenpflicht:</a:t>
            </a:r>
          </a:p>
          <a:p>
            <a:endParaRPr lang="de-CH"/>
          </a:p>
          <a:p>
            <a:r>
              <a:rPr lang="de-CH"/>
              <a:t>Es gilt eine generelle Maskentragpflicht für alle Personen innerhalb von allen FHS- bzw. OST-Gebäuden am Standort St.Gallen auf unbestimmte Zeit.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/>
              <a:t>Die Schutzmaske (Mund- und Nasenbedeckung) ist bei jedem Raumwechsel und jeder Verschiebung innerhalb des Gebäudes aufzusetzen (sogenannte Verkehrszone).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/>
              <a:t>Wo die 1,5 Meter nicht eingehalten werden können, ist die Schutzmaske zu tragen (davon ausgenommen ist der hintere Mensabereich mit der engeren Bestuhlung, wo Kontaktlisten ausgefüllt werden müssen).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/>
              <a:t>Die Schutzmaske darf abgenommen werden, wenn ein Sitzplatz in folgenden Räumen eingenommen wurde und 1,5 Meter Abstand eingehalten sind:</a:t>
            </a:r>
          </a:p>
          <a:p>
            <a:endParaRPr lang="de-CH"/>
          </a:p>
          <a:p>
            <a:r>
              <a:rPr lang="de-CH"/>
              <a:t>- Arbeitsplatz</a:t>
            </a:r>
          </a:p>
          <a:p>
            <a:r>
              <a:rPr lang="de-CH"/>
              <a:t>- Seminar- oder Gruppenräume</a:t>
            </a:r>
          </a:p>
          <a:p>
            <a:r>
              <a:rPr lang="de-CH"/>
              <a:t>- Sitzungszimmer</a:t>
            </a:r>
          </a:p>
          <a:p>
            <a:r>
              <a:rPr lang="de-CH"/>
              <a:t>- Mensa</a:t>
            </a:r>
          </a:p>
          <a:p>
            <a:r>
              <a:rPr lang="de-CH"/>
              <a:t>- Cafeteria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8BABC-F464-1C42-81DA-2E65C84DE5D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1457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/>
              <a:t>Detaillierte Informationen siehe Prinzipien und organisatorische Grundsätze HS 2020/21</a:t>
            </a:r>
          </a:p>
          <a:p>
            <a:endParaRPr lang="de-CH"/>
          </a:p>
          <a:p>
            <a:r>
              <a:rPr lang="de-CH"/>
              <a:t>Es folgt Dienstag Morgen – per Mail eine einheitliche und detaillierte Information für Studierende, Dozierende und externe Lehrende über die gelten Prinzipien zum Herbstsemester 2020/21 unter Covid19-Bedingungen, der Rückverfolgung und des Schutzkonzepts OST.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8BABC-F464-1C42-81DA-2E65C84DE5D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8942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/>
              <a:t>Detaillierte Informationen siehe Prinzipien und organisatorische Grundsätze HS 2020/21</a:t>
            </a:r>
          </a:p>
          <a:p>
            <a:endParaRPr lang="de-CH"/>
          </a:p>
          <a:p>
            <a:r>
              <a:rPr lang="de-CH"/>
              <a:t>Es folgt Dienstag Morgen – per Mail eine einheitliche und detaillierte Information für Studierende, Dozierende und externe Lehrende über die gelten Prinzipien zum Herbstsemester 2020/21 unter Covid19-Bedingungen, der Rückverfolgung und des Schutzkonzepts OST.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8BABC-F464-1C42-81DA-2E65C84DE5D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990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/>
              <a:t>Detaillierte Informationen folgen im Schutzkonzept – Anhang Verhalten bei COVID-19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8BABC-F464-1C42-81DA-2E65C84DE5DA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2275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/>
              <a:t>Detaillierte Informationen folgen im Schutzkonzept – Anhang Verhalten bei COVID-19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8BABC-F464-1C42-81DA-2E65C84DE5DA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2031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/>
              <a:t>Detaillierte Informationen folgen im Schutzkonzept – Anhang Verhalten bei COVID-19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8BABC-F464-1C42-81DA-2E65C84DE5DA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7410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/>
              <a:t>Detaillierte Informationen folgen im Schutzkonzept – Anhang Verhalten bei COVID-19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8BABC-F464-1C42-81DA-2E65C84DE5DA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2750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Bildmask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1" y="0"/>
            <a:ext cx="12198350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de-CH" sz="1400">
              <a:solidFill>
                <a:schemeClr val="tx1"/>
              </a:solidFill>
            </a:endParaRPr>
          </a:p>
        </p:txBody>
      </p:sp>
      <p:sp>
        <p:nvSpPr>
          <p:cNvPr id="21" name="Freihandform 20"/>
          <p:cNvSpPr/>
          <p:nvPr/>
        </p:nvSpPr>
        <p:spPr>
          <a:xfrm>
            <a:off x="3975404" y="679931"/>
            <a:ext cx="8222947" cy="6187327"/>
          </a:xfrm>
          <a:custGeom>
            <a:avLst/>
            <a:gdLst>
              <a:gd name="connsiteX0" fmla="*/ 5924544 w 8222947"/>
              <a:gd name="connsiteY0" fmla="*/ 885 h 6187327"/>
              <a:gd name="connsiteX1" fmla="*/ 6308590 w 8222947"/>
              <a:gd name="connsiteY1" fmla="*/ 41571 h 6187327"/>
              <a:gd name="connsiteX2" fmla="*/ 8006972 w 8222947"/>
              <a:gd name="connsiteY2" fmla="*/ 1782211 h 6187327"/>
              <a:gd name="connsiteX3" fmla="*/ 8214187 w 8222947"/>
              <a:gd name="connsiteY3" fmla="*/ 2329511 h 6187327"/>
              <a:gd name="connsiteX4" fmla="*/ 8222947 w 8222947"/>
              <a:gd name="connsiteY4" fmla="*/ 2362752 h 6187327"/>
              <a:gd name="connsiteX5" fmla="*/ 8222947 w 8222947"/>
              <a:gd name="connsiteY5" fmla="*/ 4688892 h 6187327"/>
              <a:gd name="connsiteX6" fmla="*/ 8207914 w 8222947"/>
              <a:gd name="connsiteY6" fmla="*/ 4742881 h 6187327"/>
              <a:gd name="connsiteX7" fmla="*/ 7556423 w 8222947"/>
              <a:gd name="connsiteY7" fmla="*/ 6028617 h 6187327"/>
              <a:gd name="connsiteX8" fmla="*/ 7425161 w 8222947"/>
              <a:gd name="connsiteY8" fmla="*/ 6187327 h 6187327"/>
              <a:gd name="connsiteX9" fmla="*/ 1006577 w 8222947"/>
              <a:gd name="connsiteY9" fmla="*/ 6187327 h 6187327"/>
              <a:gd name="connsiteX10" fmla="*/ 850964 w 8222947"/>
              <a:gd name="connsiteY10" fmla="*/ 5995980 h 6187327"/>
              <a:gd name="connsiteX11" fmla="*/ 422250 w 8222947"/>
              <a:gd name="connsiteY11" fmla="*/ 5267019 h 6187327"/>
              <a:gd name="connsiteX12" fmla="*/ 142610 w 8222947"/>
              <a:gd name="connsiteY12" fmla="*/ 2830055 h 6187327"/>
              <a:gd name="connsiteX13" fmla="*/ 3539677 w 8222947"/>
              <a:gd name="connsiteY13" fmla="*/ 2265216 h 6187327"/>
              <a:gd name="connsiteX14" fmla="*/ 5924544 w 8222947"/>
              <a:gd name="connsiteY14" fmla="*/ 885 h 618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222947" h="6187327">
                <a:moveTo>
                  <a:pt x="5924544" y="885"/>
                </a:moveTo>
                <a:cubicBezTo>
                  <a:pt x="6041007" y="-3625"/>
                  <a:pt x="6168271" y="8957"/>
                  <a:pt x="6308590" y="41571"/>
                </a:cubicBezTo>
                <a:cubicBezTo>
                  <a:pt x="6952725" y="190142"/>
                  <a:pt x="7634399" y="972436"/>
                  <a:pt x="8006972" y="1782211"/>
                </a:cubicBezTo>
                <a:cubicBezTo>
                  <a:pt x="8089782" y="1962218"/>
                  <a:pt x="8158705" y="2145053"/>
                  <a:pt x="8214187" y="2329511"/>
                </a:cubicBezTo>
                <a:lnTo>
                  <a:pt x="8222947" y="2362752"/>
                </a:lnTo>
                <a:lnTo>
                  <a:pt x="8222947" y="4688892"/>
                </a:lnTo>
                <a:lnTo>
                  <a:pt x="8207914" y="4742881"/>
                </a:lnTo>
                <a:cubicBezTo>
                  <a:pt x="8067235" y="5203851"/>
                  <a:pt x="7847382" y="5639692"/>
                  <a:pt x="7556423" y="6028617"/>
                </a:cubicBezTo>
                <a:lnTo>
                  <a:pt x="7425161" y="6187327"/>
                </a:lnTo>
                <a:lnTo>
                  <a:pt x="1006577" y="6187327"/>
                </a:lnTo>
                <a:lnTo>
                  <a:pt x="850964" y="5995980"/>
                </a:lnTo>
                <a:cubicBezTo>
                  <a:pt x="686863" y="5772304"/>
                  <a:pt x="542722" y="5528860"/>
                  <a:pt x="422250" y="5267019"/>
                </a:cubicBezTo>
                <a:cubicBezTo>
                  <a:pt x="50312" y="4458802"/>
                  <a:pt x="-155418" y="3502075"/>
                  <a:pt x="142610" y="2830055"/>
                </a:cubicBezTo>
                <a:cubicBezTo>
                  <a:pt x="788131" y="1375996"/>
                  <a:pt x="2271479" y="2908304"/>
                  <a:pt x="3539677" y="2265216"/>
                </a:cubicBezTo>
                <a:cubicBezTo>
                  <a:pt x="4682264" y="1685095"/>
                  <a:pt x="4798738" y="44473"/>
                  <a:pt x="5924544" y="885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de-CH" sz="1400">
              <a:solidFill>
                <a:schemeClr val="tx1"/>
              </a:solidFill>
            </a:endParaRPr>
          </a:p>
        </p:txBody>
      </p:sp>
      <p:sp>
        <p:nvSpPr>
          <p:cNvPr id="12" name="Freihandform 11"/>
          <p:cNvSpPr/>
          <p:nvPr/>
        </p:nvSpPr>
        <p:spPr>
          <a:xfrm>
            <a:off x="5642407" y="1910668"/>
            <a:ext cx="6555944" cy="4947333"/>
          </a:xfrm>
          <a:custGeom>
            <a:avLst/>
            <a:gdLst>
              <a:gd name="connsiteX0" fmla="*/ 4854063 w 6552531"/>
              <a:gd name="connsiteY0" fmla="*/ 7 h 4947333"/>
              <a:gd name="connsiteX1" fmla="*/ 5071206 w 6552531"/>
              <a:gd name="connsiteY1" fmla="*/ 27731 h 4947333"/>
              <a:gd name="connsiteX2" fmla="*/ 6551503 w 6552531"/>
              <a:gd name="connsiteY2" fmla="*/ 1809287 h 4947333"/>
              <a:gd name="connsiteX3" fmla="*/ 6552531 w 6552531"/>
              <a:gd name="connsiteY3" fmla="*/ 1812764 h 4947333"/>
              <a:gd name="connsiteX4" fmla="*/ 6552531 w 6552531"/>
              <a:gd name="connsiteY4" fmla="*/ 3922236 h 4947333"/>
              <a:gd name="connsiteX5" fmla="*/ 6508354 w 6552531"/>
              <a:gd name="connsiteY5" fmla="*/ 4056281 h 4947333"/>
              <a:gd name="connsiteX6" fmla="*/ 6167266 w 6552531"/>
              <a:gd name="connsiteY6" fmla="*/ 4753897 h 4947333"/>
              <a:gd name="connsiteX7" fmla="*/ 6033717 w 6552531"/>
              <a:gd name="connsiteY7" fmla="*/ 4947333 h 4947333"/>
              <a:gd name="connsiteX8" fmla="*/ 688221 w 6552531"/>
              <a:gd name="connsiteY8" fmla="*/ 4947333 h 4947333"/>
              <a:gd name="connsiteX9" fmla="*/ 669155 w 6552531"/>
              <a:gd name="connsiteY9" fmla="*/ 4921952 h 4947333"/>
              <a:gd name="connsiteX10" fmla="*/ 159446 w 6552531"/>
              <a:gd name="connsiteY10" fmla="*/ 3896401 h 4947333"/>
              <a:gd name="connsiteX11" fmla="*/ 44617 w 6552531"/>
              <a:gd name="connsiteY11" fmla="*/ 3440846 h 4947333"/>
              <a:gd name="connsiteX12" fmla="*/ 40529 w 6552531"/>
              <a:gd name="connsiteY12" fmla="*/ 3406626 h 4947333"/>
              <a:gd name="connsiteX13" fmla="*/ 39476 w 6552531"/>
              <a:gd name="connsiteY13" fmla="*/ 3401514 h 4947333"/>
              <a:gd name="connsiteX14" fmla="*/ 482859 w 6552531"/>
              <a:gd name="connsiteY14" fmla="*/ 1876033 h 4947333"/>
              <a:gd name="connsiteX15" fmla="*/ 896951 w 6552531"/>
              <a:gd name="connsiteY15" fmla="*/ 1759366 h 4947333"/>
              <a:gd name="connsiteX16" fmla="*/ 1369778 w 6552531"/>
              <a:gd name="connsiteY16" fmla="*/ 1839493 h 4947333"/>
              <a:gd name="connsiteX17" fmla="*/ 1408346 w 6552531"/>
              <a:gd name="connsiteY17" fmla="*/ 1854656 h 4947333"/>
              <a:gd name="connsiteX18" fmla="*/ 1515289 w 6552531"/>
              <a:gd name="connsiteY18" fmla="*/ 1876395 h 4947333"/>
              <a:gd name="connsiteX19" fmla="*/ 2860708 w 6552531"/>
              <a:gd name="connsiteY19" fmla="*/ 1855646 h 4947333"/>
              <a:gd name="connsiteX20" fmla="*/ 3877062 w 6552531"/>
              <a:gd name="connsiteY20" fmla="*/ 691198 h 4947333"/>
              <a:gd name="connsiteX21" fmla="*/ 4633989 w 6552531"/>
              <a:gd name="connsiteY21" fmla="*/ 13545 h 4947333"/>
              <a:gd name="connsiteX22" fmla="*/ 4683323 w 6552531"/>
              <a:gd name="connsiteY22" fmla="*/ 9490 h 4947333"/>
              <a:gd name="connsiteX23" fmla="*/ 4720135 w 6552531"/>
              <a:gd name="connsiteY23" fmla="*/ 11657 h 4947333"/>
              <a:gd name="connsiteX24" fmla="*/ 4746809 w 6552531"/>
              <a:gd name="connsiteY24" fmla="*/ 6469 h 4947333"/>
              <a:gd name="connsiteX25" fmla="*/ 4854063 w 6552531"/>
              <a:gd name="connsiteY25" fmla="*/ 7 h 494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552531" h="4947333">
                <a:moveTo>
                  <a:pt x="4854063" y="7"/>
                </a:moveTo>
                <a:cubicBezTo>
                  <a:pt x="4925952" y="311"/>
                  <a:pt x="4998520" y="9743"/>
                  <a:pt x="5071206" y="27731"/>
                </a:cubicBezTo>
                <a:cubicBezTo>
                  <a:pt x="5652694" y="171645"/>
                  <a:pt x="6241767" y="863160"/>
                  <a:pt x="6551503" y="1809287"/>
                </a:cubicBezTo>
                <a:lnTo>
                  <a:pt x="6552531" y="1812764"/>
                </a:lnTo>
                <a:lnTo>
                  <a:pt x="6552531" y="3922236"/>
                </a:lnTo>
                <a:lnTo>
                  <a:pt x="6508354" y="4056281"/>
                </a:lnTo>
                <a:cubicBezTo>
                  <a:pt x="6420252" y="4303320"/>
                  <a:pt x="6305352" y="4537096"/>
                  <a:pt x="6167266" y="4753897"/>
                </a:cubicBezTo>
                <a:lnTo>
                  <a:pt x="6033717" y="4947333"/>
                </a:lnTo>
                <a:lnTo>
                  <a:pt x="688221" y="4947333"/>
                </a:lnTo>
                <a:lnTo>
                  <a:pt x="669155" y="4921952"/>
                </a:lnTo>
                <a:cubicBezTo>
                  <a:pt x="462010" y="4623316"/>
                  <a:pt x="290452" y="4280274"/>
                  <a:pt x="159446" y="3896401"/>
                </a:cubicBezTo>
                <a:cubicBezTo>
                  <a:pt x="110759" y="3753734"/>
                  <a:pt x="70478" y="3595787"/>
                  <a:pt x="44617" y="3440846"/>
                </a:cubicBezTo>
                <a:lnTo>
                  <a:pt x="40529" y="3406626"/>
                </a:lnTo>
                <a:lnTo>
                  <a:pt x="39476" y="3401514"/>
                </a:lnTo>
                <a:cubicBezTo>
                  <a:pt x="-78551" y="2709645"/>
                  <a:pt x="67748" y="2122061"/>
                  <a:pt x="482859" y="1876033"/>
                </a:cubicBezTo>
                <a:cubicBezTo>
                  <a:pt x="607393" y="1802224"/>
                  <a:pt x="747277" y="1764396"/>
                  <a:pt x="896951" y="1759366"/>
                </a:cubicBezTo>
                <a:cubicBezTo>
                  <a:pt x="1046624" y="1754337"/>
                  <a:pt x="1206087" y="1782107"/>
                  <a:pt x="1369778" y="1839493"/>
                </a:cubicBezTo>
                <a:lnTo>
                  <a:pt x="1408346" y="1854656"/>
                </a:lnTo>
                <a:lnTo>
                  <a:pt x="1515289" y="1876395"/>
                </a:lnTo>
                <a:cubicBezTo>
                  <a:pt x="1867428" y="1960511"/>
                  <a:pt x="2467079" y="2053179"/>
                  <a:pt x="2860708" y="1855646"/>
                </a:cubicBezTo>
                <a:cubicBezTo>
                  <a:pt x="3254336" y="1658114"/>
                  <a:pt x="3625995" y="1062372"/>
                  <a:pt x="3877062" y="691198"/>
                </a:cubicBezTo>
                <a:cubicBezTo>
                  <a:pt x="4155238" y="279949"/>
                  <a:pt x="4374413" y="55026"/>
                  <a:pt x="4633989" y="13545"/>
                </a:cubicBezTo>
                <a:cubicBezTo>
                  <a:pt x="4650213" y="10953"/>
                  <a:pt x="4666671" y="9635"/>
                  <a:pt x="4683323" y="9490"/>
                </a:cubicBezTo>
                <a:lnTo>
                  <a:pt x="4720135" y="11657"/>
                </a:lnTo>
                <a:lnTo>
                  <a:pt x="4746809" y="6469"/>
                </a:lnTo>
                <a:cubicBezTo>
                  <a:pt x="4782344" y="1985"/>
                  <a:pt x="4818118" y="-145"/>
                  <a:pt x="4854063" y="7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4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38700" y="3239457"/>
            <a:ext cx="6790944" cy="1097269"/>
          </a:xfrm>
        </p:spPr>
        <p:txBody>
          <a:bodyPr lIns="0" tIns="0" bIns="0" anchor="b">
            <a:normAutofit/>
          </a:bodyPr>
          <a:lstStyle>
            <a:lvl1pPr>
              <a:lnSpc>
                <a:spcPct val="100000"/>
              </a:lnSpc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Überschrift Titelfolie</a:t>
            </a:r>
            <a:endParaRPr lang="de-CH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F2D6CD5-EBD8-4E95-8859-83C8D04BF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6177" y="1533510"/>
            <a:ext cx="2691819" cy="1264388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833464" y="5641975"/>
            <a:ext cx="1445099" cy="18466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1200">
                <a:latin typeface="+mn-lt"/>
              </a:defRPr>
            </a:lvl1pPr>
          </a:lstStyle>
          <a:p>
            <a:fld id="{264CC842-4DE8-4AA6-BC4B-F04B1ED0069B}" type="datetime4">
              <a:rPr lang="de-CH" smtClean="0"/>
              <a:t>10. September 2020</a:t>
            </a:fld>
            <a:endParaRPr lang="de-CH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69B772D-4EEB-40F5-B989-5B158C414958}"/>
              </a:ext>
            </a:extLst>
          </p:cNvPr>
          <p:cNvSpPr/>
          <p:nvPr/>
        </p:nvSpPr>
        <p:spPr>
          <a:xfrm>
            <a:off x="0" y="6723258"/>
            <a:ext cx="1219835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400"/>
          </a:p>
        </p:txBody>
      </p:sp>
      <p:sp>
        <p:nvSpPr>
          <p:cNvPr id="16" name="Textplatzhalter 14">
            <a:extLst>
              <a:ext uri="{FF2B5EF4-FFF2-40B4-BE49-F238E27FC236}">
                <a16:creationId xmlns:a16="http://schemas.microsoft.com/office/drawing/2014/main" id="{2A818FE7-2817-4CCE-892B-6DE76AF6C5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38699" y="6200774"/>
            <a:ext cx="5541757" cy="42134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lvl="0"/>
            <a:r>
              <a:rPr lang="de-CH"/>
              <a:t>Departement / Abteilung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38700" y="4410388"/>
            <a:ext cx="6790944" cy="8603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de-DE"/>
              <a:t>Untertitel</a:t>
            </a:r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833464" y="5342714"/>
            <a:ext cx="5546993" cy="184666"/>
          </a:xfrm>
          <a:prstGeom prst="rect">
            <a:avLst/>
          </a:prstGeom>
        </p:spPr>
        <p:txBody>
          <a:bodyPr wrap="none" lIns="0" tIns="0" rIns="0" bIns="0" anchor="b" anchorCtr="0">
            <a:noAutofit/>
          </a:bodyPr>
          <a:lstStyle>
            <a:lvl1pPr marL="0" marR="0" indent="0" algn="l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+mn-lt"/>
              </a:defRPr>
            </a:lvl1pPr>
            <a:lvl2pPr marL="360362" indent="0">
              <a:buNone/>
              <a:defRPr/>
            </a:lvl2pPr>
            <a:lvl3pPr marL="719138" indent="0">
              <a:buNone/>
              <a:defRPr/>
            </a:lvl3pPr>
            <a:lvl4pPr marL="1077912" indent="0">
              <a:buNone/>
              <a:defRPr/>
            </a:lvl4pPr>
            <a:lvl5pPr marL="1438275" indent="0">
              <a:buNone/>
              <a:defRPr/>
            </a:lvl5pPr>
          </a:lstStyle>
          <a:p>
            <a:pPr marL="0" marR="0" lvl="0" indent="0" algn="l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Vorname Nachname</a:t>
            </a:r>
          </a:p>
        </p:txBody>
      </p:sp>
    </p:spTree>
    <p:extLst>
      <p:ext uri="{BB962C8B-B14F-4D97-AF65-F5344CB8AC3E}">
        <p14:creationId xmlns:p14="http://schemas.microsoft.com/office/powerpoint/2010/main" val="32445947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7335">
          <p15:clr>
            <a:srgbClr val="FBAE40"/>
          </p15:clr>
        </p15:guide>
        <p15:guide id="3" pos="304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94A9E40-7240-4F8C-91F5-7243BE9F6D2D}" type="datetime4">
              <a:rPr lang="de-CH" smtClean="0"/>
              <a:t>10. September 2020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Titel ändern: Menü 'Einfügen'&gt;'Kopf- und Fusszeile'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6449" y="334039"/>
            <a:ext cx="11053764" cy="28667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/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24766609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85F5-C6E5-4C4C-B2F6-06E8354F62AE}" type="datetime4">
              <a:rPr lang="de-CH" smtClean="0"/>
              <a:t>10. September 2020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Titel ändern: Menü 'Einfügen'&gt;'Kopf- und Fusszeile'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84216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oll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3B2C-638F-41DD-91D2-E7ADFBC8BEC0}" type="datetime4">
              <a:rPr lang="de-CH" smtClean="0"/>
              <a:t>10. September 2020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Titel ändern: Menü 'Einfügen'&gt;'Kopf- und Fusszeile'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7" name="Bildplatzhalt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-1"/>
            <a:ext cx="12198350" cy="6200775"/>
          </a:xfrm>
          <a:prstGeom prst="rect">
            <a:avLst/>
          </a:prstGeom>
          <a:solidFill>
            <a:schemeClr val="bg2"/>
          </a:solidFill>
        </p:spPr>
        <p:txBody>
          <a:bodyPr lIns="216000" tIns="108000"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de-CH"/>
              <a:t>Bild über das Bild-Icon einfügen</a:t>
            </a:r>
          </a:p>
        </p:txBody>
      </p:sp>
    </p:spTree>
    <p:extLst>
      <p:ext uri="{BB962C8B-B14F-4D97-AF65-F5344CB8AC3E}">
        <p14:creationId xmlns:p14="http://schemas.microsoft.com/office/powerpoint/2010/main" val="1106125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F2D6CD5-EBD8-4E95-8859-83C8D04BF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1804" y="5947634"/>
            <a:ext cx="1558409" cy="732008"/>
          </a:xfrm>
          <a:prstGeom prst="rect">
            <a:avLst/>
          </a:prstGeom>
        </p:spPr>
      </p:pic>
      <p:sp>
        <p:nvSpPr>
          <p:cNvPr id="14" name="Bildplatzhalter 13" descr="Hier Titelbild einfügen" title="Titelbild">
            <a:extLst>
              <a:ext uri="{FF2B5EF4-FFF2-40B4-BE49-F238E27FC236}">
                <a16:creationId xmlns:a16="http://schemas.microsoft.com/office/drawing/2014/main" id="{1DE6A71F-9A5B-4F1D-A226-20EDC05C37D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8350" cy="5772670"/>
          </a:xfrm>
          <a:prstGeom prst="rect">
            <a:avLst/>
          </a:prstGeom>
          <a:solidFill>
            <a:schemeClr val="bg2"/>
          </a:solidFill>
        </p:spPr>
        <p:txBody>
          <a:bodyPr lIns="216000" tIns="108000" anchor="t" anchorCtr="0"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de-CH"/>
              <a:t>Tipp: Zuerst das Bild einfügen (über das Bild-Icon), dann den Titel eingeben.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338531" y="3427353"/>
            <a:ext cx="5957391" cy="797311"/>
          </a:xfrm>
          <a:solidFill>
            <a:srgbClr val="FFFFFF">
              <a:alpha val="80000"/>
            </a:srgbClr>
          </a:solidFill>
        </p:spPr>
        <p:txBody>
          <a:bodyPr wrap="square" lIns="108000" tIns="72000" rIns="108000" bIns="108000" anchor="b" anchorCtr="0">
            <a:spAutoFit/>
          </a:bodyPr>
          <a:lstStyle>
            <a:lvl1pPr algn="l">
              <a:lnSpc>
                <a:spcPct val="100000"/>
              </a:lnSpc>
              <a:defRPr sz="4000" b="1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Überschrift Titelfolie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329363" y="6453187"/>
            <a:ext cx="3377345" cy="17938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C9A174D-0E41-4B3E-BB70-D85465897A57}" type="datetime4">
              <a:rPr lang="de-CH" smtClean="0"/>
              <a:t>10. September 2020</a:t>
            </a:fld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08043DE-5E81-43FD-995B-4B17DF0265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27514" y="4224664"/>
            <a:ext cx="4064000" cy="489534"/>
          </a:xfrm>
          <a:prstGeom prst="rect">
            <a:avLst/>
          </a:prstGeom>
          <a:solidFill>
            <a:srgbClr val="D72864">
              <a:alpha val="80000"/>
            </a:srgbClr>
          </a:solidFill>
        </p:spPr>
        <p:txBody>
          <a:bodyPr wrap="square" lIns="108000" tIns="72000" rIns="108000" bIns="108000" anchor="t" anchorCtr="0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/>
              <a:t>Untertitel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329363" y="5949950"/>
            <a:ext cx="3365053" cy="5032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l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  <a:lvl2pPr marL="360362" indent="0">
              <a:buNone/>
              <a:defRPr/>
            </a:lvl2pPr>
            <a:lvl3pPr marL="719138" indent="0">
              <a:buNone/>
              <a:defRPr/>
            </a:lvl3pPr>
            <a:lvl4pPr marL="1077912" indent="0">
              <a:buNone/>
              <a:defRPr/>
            </a:lvl4pPr>
            <a:lvl5pPr marL="1438275" indent="0">
              <a:buNone/>
              <a:defRPr/>
            </a:lvl5pPr>
          </a:lstStyle>
          <a:p>
            <a:pPr marL="0" marR="0" lvl="0" indent="0" algn="l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0" i="0" u="none" strike="noStrike" kern="120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Vorname Nachname</a:t>
            </a:r>
          </a:p>
        </p:txBody>
      </p:sp>
      <p:sp>
        <p:nvSpPr>
          <p:cNvPr id="10" name="Textplatzhalter 14">
            <a:extLst>
              <a:ext uri="{FF2B5EF4-FFF2-40B4-BE49-F238E27FC236}">
                <a16:creationId xmlns:a16="http://schemas.microsoft.com/office/drawing/2014/main" id="{2A818FE7-2817-4CCE-892B-6DE76AF6C5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450" y="5949950"/>
            <a:ext cx="4532081" cy="6477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lvl="0"/>
            <a:r>
              <a:rPr lang="de-CH"/>
              <a:t>Departement / Abteilung</a:t>
            </a:r>
          </a:p>
        </p:txBody>
      </p:sp>
    </p:spTree>
    <p:extLst>
      <p:ext uri="{BB962C8B-B14F-4D97-AF65-F5344CB8AC3E}">
        <p14:creationId xmlns:p14="http://schemas.microsoft.com/office/powerpoint/2010/main" val="2044621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08">
          <p15:clr>
            <a:srgbClr val="FBAE40"/>
          </p15:clr>
        </p15:guide>
        <p15:guide id="2" pos="2663">
          <p15:clr>
            <a:srgbClr val="FBAE40"/>
          </p15:clr>
        </p15:guide>
        <p15:guide id="3" orient="horz" pos="2659">
          <p15:clr>
            <a:srgbClr val="FBAE40"/>
          </p15:clr>
        </p15:guide>
        <p15:guide id="8" pos="5223">
          <p15:clr>
            <a:srgbClr val="FBAE40"/>
          </p15:clr>
        </p15:guide>
        <p15:guide id="9" orient="horz" pos="3748">
          <p15:clr>
            <a:srgbClr val="FBAE40"/>
          </p15:clr>
        </p15:guide>
        <p15:guide id="10" pos="336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sfolie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7F6D-8891-40E1-8522-6366D135ABEA}" type="datetime4">
              <a:rPr lang="de-CH" smtClean="0"/>
              <a:t>10. September 2020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Titel ändern: Menü 'Einfügen'&gt;'Kopf- und Fusszeile'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20" hasCustomPrompt="1"/>
          </p:nvPr>
        </p:nvSpPr>
        <p:spPr>
          <a:xfrm>
            <a:off x="6494462" y="333375"/>
            <a:ext cx="5365751" cy="5867400"/>
          </a:xfrm>
          <a:prstGeom prst="rect">
            <a:avLst/>
          </a:prstGeom>
          <a:solidFill>
            <a:schemeClr val="bg2"/>
          </a:solidFill>
        </p:spPr>
        <p:txBody>
          <a:bodyPr lIns="216000" tIns="108000"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de-CH"/>
              <a:t>Bild über das Bild-Icon einfügen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6449" y="2213149"/>
            <a:ext cx="5364164" cy="1917733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/>
              <a:t>Untertitel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806450" y="333375"/>
            <a:ext cx="5364163" cy="183515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3200" baseline="0"/>
            </a:lvl1pPr>
          </a:lstStyle>
          <a:p>
            <a:r>
              <a:rPr lang="de-DE"/>
              <a:t>Titel Abschnittsfolie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60501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89">
          <p15:clr>
            <a:srgbClr val="FBAE40"/>
          </p15:clr>
        </p15:guide>
        <p15:guide id="2" orient="horz" pos="136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sfolie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7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3850783"/>
            <a:ext cx="12198350" cy="2349992"/>
          </a:xfrm>
          <a:prstGeom prst="rect">
            <a:avLst/>
          </a:prstGeom>
          <a:solidFill>
            <a:schemeClr val="bg2"/>
          </a:solidFill>
        </p:spPr>
        <p:txBody>
          <a:bodyPr lIns="216000" tIns="108000"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de-CH"/>
              <a:t>Bild über das Bild-Icon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06450" y="333375"/>
            <a:ext cx="11053763" cy="183515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de-DE"/>
              <a:t>Titel Abschnittsfolie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6CE7-67CC-435F-9F5E-A1AEBDE861EC}" type="datetime4">
              <a:rPr lang="de-CH" smtClean="0"/>
              <a:t>10. September 2020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Titel ändern: Menü 'Einfügen'&gt;'Kopf- und Fusszeile'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6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6450" y="2213149"/>
            <a:ext cx="7371633" cy="1398501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1021904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89">
          <p15:clr>
            <a:srgbClr val="FBAE40"/>
          </p15:clr>
        </p15:guide>
        <p15:guide id="2" orient="horz" pos="136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06450" y="1449387"/>
            <a:ext cx="11053763" cy="4751387"/>
          </a:xfrm>
          <a:prstGeom prst="rect">
            <a:avLst/>
          </a:prstGeom>
        </p:spPr>
        <p:txBody>
          <a:bodyPr numCol="2" spcCol="288000">
            <a:normAutofit/>
          </a:bodyPr>
          <a:lstStyle>
            <a:lvl1pPr marL="342900" marR="0" indent="-342900" algn="l" defTabSz="609768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 sz="2000" baseline="0"/>
            </a:lvl1pPr>
            <a:lvl2pPr marL="360363" indent="-360363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20000"/>
              <a:buFontTx/>
              <a:buBlip>
                <a:blip r:embed="rId2"/>
              </a:buBlip>
              <a:defRPr sz="2000" b="1" baseline="0"/>
            </a:lvl2pPr>
            <a:lvl3pPr marL="628650" indent="-2682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aseline="0"/>
            </a:lvl3pPr>
            <a:lvl4pPr marL="895350" indent="-206375">
              <a:spcBef>
                <a:spcPts val="400"/>
              </a:spcBef>
              <a:spcAft>
                <a:spcPts val="0"/>
              </a:spcAft>
              <a:defRPr/>
            </a:lvl4pPr>
            <a:lvl5pPr marL="1163638" indent="-230188">
              <a:spcBef>
                <a:spcPts val="4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Thema 1 [Ebene 1]</a:t>
            </a:r>
          </a:p>
          <a:p>
            <a:pPr lvl="1"/>
            <a:r>
              <a:rPr lang="de-DE"/>
              <a:t>Thema 2 aktiv [Ebene 2]</a:t>
            </a:r>
          </a:p>
          <a:p>
            <a:pPr lvl="2"/>
            <a:r>
              <a:rPr lang="de-DE"/>
              <a:t>Unterthema 1 [Ebene 3]</a:t>
            </a:r>
          </a:p>
          <a:p>
            <a:pPr lvl="2"/>
            <a:r>
              <a:rPr lang="de-DE"/>
              <a:t>Unterthema 2 [Ebene 3]</a:t>
            </a:r>
          </a:p>
          <a:p>
            <a:pPr marL="342900" marR="0" lvl="0" indent="-342900" algn="l" defTabSz="609768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de-DE"/>
              <a:t>Thema 3 [Ebene 1]</a:t>
            </a:r>
          </a:p>
          <a:p>
            <a:pPr lvl="0"/>
            <a:endParaRPr lang="de-DE"/>
          </a:p>
          <a:p>
            <a:pPr lvl="2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8E42ADF-F5B2-43B8-AB96-1EFC272BC7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8468" y="6244316"/>
            <a:ext cx="1340225" cy="629524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806450" y="333376"/>
            <a:ext cx="11053763" cy="287337"/>
          </a:xfrm>
        </p:spPr>
        <p:txBody>
          <a:bodyPr/>
          <a:lstStyle>
            <a:lvl1pPr>
              <a:defRPr lang="de-DE" sz="2000" b="1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Agenda-Titel eingeben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304368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Inhaltsplatzhalter 4"/>
          <p:cNvSpPr>
            <a:spLocks noGrp="1"/>
          </p:cNvSpPr>
          <p:nvPr>
            <p:ph sz="quarter" idx="21"/>
          </p:nvPr>
        </p:nvSpPr>
        <p:spPr>
          <a:xfrm>
            <a:off x="806450" y="1449388"/>
            <a:ext cx="11053763" cy="47513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6449" y="334039"/>
            <a:ext cx="11053764" cy="28667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/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19332756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D21A-6E20-4E2B-AEDB-7088F015233B}" type="datetime4">
              <a:rPr lang="de-CH" smtClean="0"/>
              <a:t>10. September 2020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Titel ändern: Menü 'Einfügen'&gt;'Kopf- und Fusszeile'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6450" y="692150"/>
            <a:ext cx="11053763" cy="68421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9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449" y="334039"/>
            <a:ext cx="11053764" cy="28667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/>
              <a:t>Thema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26"/>
          </p:nvPr>
        </p:nvSpPr>
        <p:spPr>
          <a:xfrm>
            <a:off x="806450" y="1449388"/>
            <a:ext cx="5364163" cy="47513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Inhaltsplatzhalter 6"/>
          <p:cNvSpPr>
            <a:spLocks noGrp="1"/>
          </p:cNvSpPr>
          <p:nvPr>
            <p:ph sz="quarter" idx="27"/>
          </p:nvPr>
        </p:nvSpPr>
        <p:spPr>
          <a:xfrm>
            <a:off x="6496050" y="1449388"/>
            <a:ext cx="5364163" cy="47513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976854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8848EAD-CB32-45AE-995A-E1C2778C9FC7}" type="datetime4">
              <a:rPr lang="de-CH" smtClean="0"/>
              <a:t>10. September 2020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Titel ändern: Menü 'Einfügen'&gt;'Kopf- und Fusszeile'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4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451" y="1449388"/>
            <a:ext cx="5364576" cy="358775"/>
          </a:xfrm>
          <a:prstGeom prst="rect">
            <a:avLst/>
          </a:prstGeom>
        </p:spPr>
        <p:txBody>
          <a:bodyPr t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/>
              <a:t>Überschrift</a:t>
            </a:r>
          </a:p>
        </p:txBody>
      </p:sp>
      <p:sp>
        <p:nvSpPr>
          <p:cNvPr id="11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05072" y="1449388"/>
            <a:ext cx="5353967" cy="358775"/>
          </a:xfrm>
          <a:prstGeom prst="rect">
            <a:avLst/>
          </a:prstGeom>
        </p:spPr>
        <p:txBody>
          <a:bodyPr t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/>
              <a:t>Überschrift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6449" y="334039"/>
            <a:ext cx="11053764" cy="28667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/>
              <a:t>Thema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Inhaltsplatzhalter 4"/>
          <p:cNvSpPr>
            <a:spLocks noGrp="1"/>
          </p:cNvSpPr>
          <p:nvPr>
            <p:ph sz="quarter" idx="25"/>
          </p:nvPr>
        </p:nvSpPr>
        <p:spPr>
          <a:xfrm>
            <a:off x="806450" y="1881188"/>
            <a:ext cx="5364163" cy="43195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5" name="Inhaltsplatzhalter 4"/>
          <p:cNvSpPr>
            <a:spLocks noGrp="1"/>
          </p:cNvSpPr>
          <p:nvPr>
            <p:ph sz="quarter" idx="26"/>
          </p:nvPr>
        </p:nvSpPr>
        <p:spPr>
          <a:xfrm>
            <a:off x="6494463" y="1881188"/>
            <a:ext cx="5364163" cy="43195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56247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113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7"/>
          <p:cNvSpPr>
            <a:spLocks noGrp="1"/>
          </p:cNvSpPr>
          <p:nvPr>
            <p:ph type="pic" sz="quarter" idx="21" hasCustomPrompt="1"/>
          </p:nvPr>
        </p:nvSpPr>
        <p:spPr>
          <a:xfrm>
            <a:off x="7431782" y="333375"/>
            <a:ext cx="4428432" cy="5867400"/>
          </a:xfrm>
          <a:prstGeom prst="rect">
            <a:avLst/>
          </a:prstGeom>
          <a:solidFill>
            <a:schemeClr val="bg2"/>
          </a:solidFill>
        </p:spPr>
        <p:txBody>
          <a:bodyPr lIns="216000" tIns="108000"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de-CH"/>
              <a:t>Bild über das Bild-Icon einfügen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F5A58-4B65-4567-BA46-A4420E983158}" type="datetime4">
              <a:rPr lang="de-CH" smtClean="0"/>
              <a:t>10. September 2020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Titel ändern: Menü 'Einfügen'&gt;'Kopf- und Fusszeile'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2"/>
          </p:nvPr>
        </p:nvSpPr>
        <p:spPr>
          <a:xfrm>
            <a:off x="806450" y="1449388"/>
            <a:ext cx="6337300" cy="47513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8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6449" y="334039"/>
            <a:ext cx="6337301" cy="28667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/>
              <a:t>Thema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6451" y="692150"/>
            <a:ext cx="6337300" cy="684213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22903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5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elplatzhalter 1"/>
          <p:cNvSpPr>
            <a:spLocks noGrp="1"/>
          </p:cNvSpPr>
          <p:nvPr>
            <p:ph type="title"/>
          </p:nvPr>
        </p:nvSpPr>
        <p:spPr>
          <a:xfrm>
            <a:off x="806450" y="692150"/>
            <a:ext cx="11053763" cy="684213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de-DE"/>
              <a:t>Titel Inhaltsfolie einzeilig</a:t>
            </a:r>
            <a:endParaRPr lang="de-CH"/>
          </a:p>
        </p:txBody>
      </p:sp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DCCF8EB6-970F-4B91-8E46-5B6411EAA2E4}"/>
              </a:ext>
            </a:extLst>
          </p:cNvPr>
          <p:cNvCxnSpPr>
            <a:cxnSpLocks/>
          </p:cNvCxnSpPr>
          <p:nvPr/>
        </p:nvCxnSpPr>
        <p:spPr>
          <a:xfrm>
            <a:off x="802958" y="6454845"/>
            <a:ext cx="5875" cy="40315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Datumsplatzhalter 2">
            <a:extLst>
              <a:ext uri="{FF2B5EF4-FFF2-40B4-BE49-F238E27FC236}">
                <a16:creationId xmlns:a16="http://schemas.microsoft.com/office/drawing/2014/main" id="{DD859570-9479-4CD6-9E5E-B8BCB591EF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94464" y="6453187"/>
            <a:ext cx="3376650" cy="17938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/>
            </a:lvl1pPr>
          </a:lstStyle>
          <a:p>
            <a:fld id="{88D045DE-9EA8-4D00-A06A-18A4CA464667}" type="datetime4">
              <a:rPr lang="de-CH" smtClean="0"/>
              <a:t>10. September 2020</a:t>
            </a:fld>
            <a:endParaRPr lang="de-CH"/>
          </a:p>
        </p:txBody>
      </p:sp>
      <p:sp>
        <p:nvSpPr>
          <p:cNvPr id="52" name="Fußzeilenplatzhalter 3">
            <a:extLst>
              <a:ext uri="{FF2B5EF4-FFF2-40B4-BE49-F238E27FC236}">
                <a16:creationId xmlns:a16="http://schemas.microsoft.com/office/drawing/2014/main" id="{2A1BCD4E-392B-40D0-9259-9419E76355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lvl1pPr algn="l">
              <a:defRPr sz="1200"/>
            </a:lvl1pPr>
          </a:lstStyle>
          <a:p>
            <a:r>
              <a:rPr lang="de-CH"/>
              <a:t>Titel ändern: Menü 'Einfügen'&gt;'Kopf- und Fusszeile'</a:t>
            </a:r>
          </a:p>
        </p:txBody>
      </p:sp>
      <p:sp>
        <p:nvSpPr>
          <p:cNvPr id="53" name="Foliennummernplatzhalter 4">
            <a:extLst>
              <a:ext uri="{FF2B5EF4-FFF2-40B4-BE49-F238E27FC236}">
                <a16:creationId xmlns:a16="http://schemas.microsoft.com/office/drawing/2014/main" id="{F6E723C3-915C-402C-9570-E97A66A840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EAC321B-7500-4259-A00F-915439A35E15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8E42ADF-F5B2-43B8-AB96-1EFC272BC700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8468" y="6244316"/>
            <a:ext cx="1340225" cy="629524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802958" y="1449388"/>
            <a:ext cx="11057254" cy="47513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Erste Ebene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4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672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hf hdr="0"/>
  <p:txStyles>
    <p:titleStyle>
      <a:lvl1pPr algn="l" defTabSz="609768" rtl="0" eaLnBrk="1" latinLnBrk="0" hangingPunct="1">
        <a:lnSpc>
          <a:spcPct val="120000"/>
        </a:lnSpc>
        <a:spcBef>
          <a:spcPct val="0"/>
        </a:spcBef>
        <a:buNone/>
        <a:defRPr sz="32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609768" rtl="0" eaLnBrk="1" latinLnBrk="0" hangingPunct="1">
        <a:spcBef>
          <a:spcPts val="18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609768" rtl="0" eaLnBrk="1" latinLnBrk="0" hangingPunct="1">
        <a:spcBef>
          <a:spcPts val="1200"/>
        </a:spcBef>
        <a:buClr>
          <a:schemeClr val="tx1"/>
        </a:buClr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609768" rtl="0" eaLnBrk="1" latinLnBrk="0" hangingPunct="1">
        <a:spcBef>
          <a:spcPts val="1000"/>
        </a:spcBef>
        <a:buSzPct val="90000"/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609768" rtl="0" eaLnBrk="1" latinLnBrk="0" hangingPunct="1">
        <a:spcBef>
          <a:spcPts val="6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marR="0" indent="-252000" algn="l" defTabSz="609768" rtl="0" eaLnBrk="1" fontAlgn="auto" latinLnBrk="0" hangingPunct="1">
        <a:lnSpc>
          <a:spcPct val="120000"/>
        </a:lnSpc>
        <a:spcBef>
          <a:spcPts val="600"/>
        </a:spcBef>
        <a:spcAft>
          <a:spcPts val="0"/>
        </a:spcAft>
        <a:buClrTx/>
        <a:buSzTx/>
        <a:buFont typeface="Symbol" panose="05050102010706020507" pitchFamily="18" charset="2"/>
        <a:buChar char="-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12000" indent="-252000" algn="l" defTabSz="611188" rtl="0" eaLnBrk="1" latinLnBrk="0" hangingPunct="1">
        <a:lnSpc>
          <a:spcPct val="120000"/>
        </a:lnSpc>
        <a:spcBef>
          <a:spcPts val="600"/>
        </a:spcBef>
        <a:buFont typeface="Symbol" panose="05050102010706020507" pitchFamily="18" charset="2"/>
        <a:buChar char="-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64000" indent="-252000" algn="l" defTabSz="609768" rtl="0" eaLnBrk="1" latinLnBrk="0" hangingPunct="1">
        <a:lnSpc>
          <a:spcPct val="120000"/>
        </a:lnSpc>
        <a:spcBef>
          <a:spcPts val="6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3257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3025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68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535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303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9071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838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606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373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8141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pos="508">
          <p15:clr>
            <a:srgbClr val="547EBF"/>
          </p15:clr>
        </p15:guide>
        <p15:guide id="7" pos="7471">
          <p15:clr>
            <a:srgbClr val="547EBF"/>
          </p15:clr>
        </p15:guide>
        <p15:guide id="8" orient="horz" pos="210">
          <p15:clr>
            <a:srgbClr val="547EBF"/>
          </p15:clr>
        </p15:guide>
        <p15:guide id="9" orient="horz" pos="4065">
          <p15:clr>
            <a:srgbClr val="C35EA4"/>
          </p15:clr>
        </p15:guide>
        <p15:guide id="10" orient="horz" pos="4156" userDrawn="1">
          <p15:clr>
            <a:srgbClr val="547EBF"/>
          </p15:clr>
        </p15:guide>
        <p15:guide id="12" orient="horz" pos="391">
          <p15:clr>
            <a:srgbClr val="C35EA4"/>
          </p15:clr>
        </p15:guide>
        <p15:guide id="13" orient="horz" pos="913">
          <p15:clr>
            <a:srgbClr val="C35EA4"/>
          </p15:clr>
        </p15:guide>
        <p15:guide id="14" orient="horz" pos="3906">
          <p15:clr>
            <a:srgbClr val="C35EA4"/>
          </p15:clr>
        </p15:guide>
        <p15:guide id="15" pos="3987">
          <p15:clr>
            <a:srgbClr val="9FCC3B"/>
          </p15:clr>
        </p15:guide>
        <p15:guide id="16" pos="4091">
          <p15:clr>
            <a:srgbClr val="C35EA4"/>
          </p15:clr>
        </p15:guide>
        <p15:guide id="17" pos="3887">
          <p15:clr>
            <a:srgbClr val="C35EA4"/>
          </p15:clr>
        </p15:guide>
        <p15:guide id="18" orient="horz" pos="867">
          <p15:clr>
            <a:srgbClr val="C35EA4"/>
          </p15:clr>
        </p15:guide>
        <p15:guide id="19" orient="horz" pos="436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heck.bag-coronavirus.ch/screeni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Herbstsemester 2020/21</a:t>
            </a:r>
            <a:br>
              <a:rPr lang="de-CH"/>
            </a:br>
            <a:r>
              <a:rPr lang="de-CH"/>
              <a:t>an der OST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xx. September 2020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/>
              <a:t>Departement / Abteilung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CH"/>
              <a:t>Studieren unter COVID-19-Bedingungen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CH"/>
              <a:t>Studiengang xx, Standort  xx</a:t>
            </a:r>
          </a:p>
        </p:txBody>
      </p:sp>
    </p:spTree>
    <p:extLst>
      <p:ext uri="{BB962C8B-B14F-4D97-AF65-F5344CB8AC3E}">
        <p14:creationId xmlns:p14="http://schemas.microsoft.com/office/powerpoint/2010/main" val="2756662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06450" y="692150"/>
            <a:ext cx="11053763" cy="684213"/>
          </a:xfrm>
        </p:spPr>
        <p:txBody>
          <a:bodyPr anchor="ctr">
            <a:normAutofit/>
          </a:bodyPr>
          <a:lstStyle/>
          <a:p>
            <a:r>
              <a:rPr lang="de-CH" dirty="0"/>
              <a:t>Herzlich willkommen an der OST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5"/>
          </p:nvPr>
        </p:nvSpPr>
        <p:spPr>
          <a:xfrm>
            <a:off x="806449" y="334039"/>
            <a:ext cx="11053764" cy="28667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de-CH"/>
              <a:t>Ein besondere Tag – Start des Studiums unter besonderen Bedingungen</a:t>
            </a:r>
          </a:p>
        </p:txBody>
      </p:sp>
      <p:sp>
        <p:nvSpPr>
          <p:cNvPr id="27" name="Content Placeholder 6">
            <a:extLst>
              <a:ext uri="{FF2B5EF4-FFF2-40B4-BE49-F238E27FC236}">
                <a16:creationId xmlns:a16="http://schemas.microsoft.com/office/drawing/2014/main" id="{69532E10-33E5-4CB6-8F47-27BE336A58C8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806450" y="1449388"/>
            <a:ext cx="5364163" cy="4751387"/>
          </a:xfrm>
        </p:spPr>
        <p:txBody>
          <a:bodyPr/>
          <a:lstStyle/>
          <a:p>
            <a:pPr marL="0" indent="0">
              <a:buNone/>
            </a:pPr>
            <a:r>
              <a:rPr lang="de-CH" sz="2400" b="1" dirty="0">
                <a:solidFill>
                  <a:srgbClr val="D72864"/>
                </a:solidFill>
              </a:rPr>
              <a:t>Aus drei wurde eins ! </a:t>
            </a:r>
          </a:p>
          <a:p>
            <a:pPr marL="0" indent="0">
              <a:buNone/>
            </a:pPr>
            <a:r>
              <a:rPr lang="de-CH" dirty="0"/>
              <a:t>Am 1. September 2020 wurde aus der FHS </a:t>
            </a:r>
            <a:br>
              <a:rPr lang="de-CH" dirty="0"/>
            </a:br>
            <a:r>
              <a:rPr lang="de-CH" dirty="0"/>
              <a:t>St. Gallen, der HSR Rapperswil und der NTB Buchs die OST - Ostschweizer Fachhochschule mit je einem Standort in Buchs, Rapperswil und St. Gallen. </a:t>
            </a:r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F92192AE-4577-47F2-BDE9-5B5D4894E819}"/>
              </a:ext>
            </a:extLst>
          </p:cNvPr>
          <p:cNvPicPr>
            <a:picLocks noGrp="1" noChangeAspect="1"/>
          </p:cNvPicPr>
          <p:nvPr>
            <p:ph sz="quarter" idx="27"/>
          </p:nvPr>
        </p:nvPicPr>
        <p:blipFill rotWithShape="1">
          <a:blip r:embed="rId3"/>
          <a:srcRect l="17191" r="24102" b="-1"/>
          <a:stretch/>
        </p:blipFill>
        <p:spPr>
          <a:xfrm>
            <a:off x="6496050" y="1449388"/>
            <a:ext cx="5364163" cy="4751387"/>
          </a:xfrm>
          <a:prstGeom prst="rect">
            <a:avLst/>
          </a:prstGeom>
          <a:noFill/>
        </p:spPr>
      </p:pic>
      <p:pic>
        <p:nvPicPr>
          <p:cNvPr id="12" name="Grafik 11" descr="Ein Bild, das Text enthält.&#10;&#10;Automatisch generierte Beschreibung">
            <a:extLst>
              <a:ext uri="{FF2B5EF4-FFF2-40B4-BE49-F238E27FC236}">
                <a16:creationId xmlns:a16="http://schemas.microsoft.com/office/drawing/2014/main" id="{DE3F33DF-A341-4BCC-982F-839FEC4E90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284" r="8211" b="17675"/>
          <a:stretch/>
        </p:blipFill>
        <p:spPr>
          <a:xfrm>
            <a:off x="763810" y="3680775"/>
            <a:ext cx="5335365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99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06450" y="692150"/>
            <a:ext cx="5292725" cy="684213"/>
          </a:xfrm>
        </p:spPr>
        <p:txBody>
          <a:bodyPr/>
          <a:lstStyle/>
          <a:p>
            <a:r>
              <a:rPr lang="de-CH"/>
              <a:t>Schutzkonzept OST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21"/>
          </p:nvPr>
        </p:nvSpPr>
        <p:spPr>
          <a:xfrm>
            <a:off x="806449" y="1436688"/>
            <a:ext cx="11053763" cy="4608512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de-CH" sz="1800" dirty="0">
                <a:ea typeface="Calibri" panose="020F0502020204030204" pitchFamily="34" charset="0"/>
                <a:cs typeface="Times New Roman" panose="02020603050405020304" pitchFamily="18" charset="0"/>
              </a:rPr>
              <a:t>Betriebsinterne Massnahmen müssen von allen Mitarbeitenden, Studierenden, Teilnehmenden von Weiterbildungen, Besucher/innen der OST sowie für alle Personen, die sich an der OST aufhalten, umgesetzt werden.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de-CH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Händehygiene</a:t>
            </a:r>
            <a:r>
              <a:rPr lang="de-CH" sz="1800" dirty="0">
                <a:ea typeface="Calibri" panose="020F0502020204030204" pitchFamily="34" charset="0"/>
                <a:cs typeface="Times New Roman" panose="02020603050405020304" pitchFamily="18" charset="0"/>
              </a:rPr>
              <a:t>: regelmässiges Händewaschen entsprechend den Empfehlungen des BAG.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de-CH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Distanz halten: </a:t>
            </a:r>
            <a:r>
              <a:rPr lang="de-CH" sz="1800" dirty="0">
                <a:ea typeface="Calibri" panose="020F0502020204030204" pitchFamily="34" charset="0"/>
                <a:cs typeface="Times New Roman" panose="02020603050405020304" pitchFamily="18" charset="0"/>
              </a:rPr>
              <a:t>alle halten 1.5m Abstand zueinander.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de-CH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Maskenpflicht, wenn die Distanz nicht eingehalten werden kann. </a:t>
            </a:r>
            <a:r>
              <a:rPr lang="de-CH" sz="1800" strike="sngStrike" dirty="0">
                <a:solidFill>
                  <a:srgbClr val="8C195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CH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de-CH" sz="1800" dirty="0">
                <a:ea typeface="Calibri" panose="020F0502020204030204" pitchFamily="34" charset="0"/>
                <a:cs typeface="Times New Roman" panose="02020603050405020304" pitchFamily="18" charset="0"/>
              </a:rPr>
              <a:t>Es erfolgt eine </a:t>
            </a:r>
            <a:r>
              <a:rPr lang="de-CH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regelmässige Reinigung </a:t>
            </a:r>
            <a:r>
              <a:rPr lang="de-CH" sz="1800" dirty="0">
                <a:ea typeface="Calibri" panose="020F0502020204030204" pitchFamily="34" charset="0"/>
                <a:cs typeface="Times New Roman" panose="02020603050405020304" pitchFamily="18" charset="0"/>
              </a:rPr>
              <a:t>von Oberflächen und Gegenständen.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de-CH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Personen mit Krankheitssymptomen </a:t>
            </a:r>
            <a:r>
              <a:rPr lang="de-CH" sz="1800" dirty="0">
                <a:ea typeface="Calibri" panose="020F0502020204030204" pitchFamily="34" charset="0"/>
                <a:cs typeface="Times New Roman" panose="02020603050405020304" pitchFamily="18" charset="0"/>
              </a:rPr>
              <a:t>werden nach Hause geschickt und informiert, die Anweisungen zur Isolation und Quarantäne gemäss BAG zu befolgen.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de-CH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Rückverfolgbarkeit der anwesenden Personen</a:t>
            </a:r>
            <a:r>
              <a:rPr lang="de-CH" sz="1800" dirty="0">
                <a:ea typeface="Calibri" panose="020F0502020204030204" pitchFamily="34" charset="0"/>
                <a:cs typeface="Times New Roman" panose="02020603050405020304" pitchFamily="18" charset="0"/>
              </a:rPr>
              <a:t>: Es wird ein lückenloses Tracing von Anwesenheiten sichergestellt, insbesondere dann, wenn die Abstandsregel nicht eingehalten werden kann.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de-CH" sz="1800" dirty="0">
                <a:ea typeface="Calibri" panose="020F0502020204030204" pitchFamily="34" charset="0"/>
                <a:cs typeface="Times New Roman" panose="02020603050405020304" pitchFamily="18" charset="0"/>
              </a:rPr>
              <a:t>In den </a:t>
            </a:r>
            <a:r>
              <a:rPr lang="de-CH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Laboren, Werkstätten und Praxisräumen </a:t>
            </a:r>
            <a:r>
              <a:rPr lang="de-CH" sz="1800" dirty="0">
                <a:ea typeface="Calibri" panose="020F0502020204030204" pitchFamily="34" charset="0"/>
                <a:cs typeface="Times New Roman" panose="02020603050405020304" pitchFamily="18" charset="0"/>
              </a:rPr>
              <a:t>gelten </a:t>
            </a:r>
            <a:r>
              <a:rPr lang="de-CH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Hygienekonzepte </a:t>
            </a:r>
            <a:r>
              <a:rPr lang="de-CH" sz="1800" dirty="0">
                <a:ea typeface="Calibri" panose="020F0502020204030204" pitchFamily="34" charset="0"/>
                <a:cs typeface="Times New Roman" panose="02020603050405020304" pitchFamily="18" charset="0"/>
              </a:rPr>
              <a:t>entsprechend der Arbeitssituation.</a:t>
            </a:r>
            <a:endParaRPr lang="de-CH" sz="18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de-CH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Information</a:t>
            </a:r>
            <a:r>
              <a:rPr lang="de-CH" sz="1800" dirty="0">
                <a:ea typeface="Calibri" panose="020F0502020204030204" pitchFamily="34" charset="0"/>
                <a:cs typeface="Times New Roman" panose="02020603050405020304" pitchFamily="18" charset="0"/>
              </a:rPr>
              <a:t> über die jeweils aktuellen Vorgaben und Massnahmen.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de-CH" sz="1800" dirty="0">
                <a:ea typeface="Calibri" panose="020F0502020204030204" pitchFamily="34" charset="0"/>
                <a:cs typeface="Times New Roman" panose="02020603050405020304" pitchFamily="18" charset="0"/>
              </a:rPr>
              <a:t>Angemessener </a:t>
            </a:r>
            <a:r>
              <a:rPr lang="de-CH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Schutz</a:t>
            </a:r>
            <a:r>
              <a:rPr lang="de-CH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besonders gefährdeter Personen</a:t>
            </a:r>
            <a:endParaRPr lang="de-CH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r>
              <a:rPr lang="de-CH">
                <a:ea typeface="Calibri" panose="020F0502020204030204" pitchFamily="34" charset="0"/>
                <a:cs typeface="Times New Roman" panose="02020603050405020304" pitchFamily="18" charset="0"/>
              </a:rPr>
              <a:t>Prinzipien und Grundsätze zum Herbstsemester 2020/21 unter Covid19-Bedingungen</a:t>
            </a:r>
            <a:endParaRPr lang="de-CH"/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12EB0A40-2177-42E0-B01A-1A0EB2B5D5DE}"/>
              </a:ext>
            </a:extLst>
          </p:cNvPr>
          <p:cNvSpPr txBox="1">
            <a:spLocks/>
          </p:cNvSpPr>
          <p:nvPr/>
        </p:nvSpPr>
        <p:spPr>
          <a:xfrm>
            <a:off x="6170612" y="692150"/>
            <a:ext cx="5689601" cy="684213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609768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2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CH" sz="2800"/>
          </a:p>
        </p:txBody>
      </p:sp>
    </p:spTree>
    <p:extLst>
      <p:ext uri="{BB962C8B-B14F-4D97-AF65-F5344CB8AC3E}">
        <p14:creationId xmlns:p14="http://schemas.microsoft.com/office/powerpoint/2010/main" val="1981667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FEC350C-B74E-4F26-A6F0-244774B73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50" y="692150"/>
            <a:ext cx="11053763" cy="684213"/>
          </a:xfrm>
        </p:spPr>
        <p:txBody>
          <a:bodyPr>
            <a:normAutofit/>
          </a:bodyPr>
          <a:lstStyle/>
          <a:p>
            <a:r>
              <a:rPr lang="de-CH"/>
              <a:t>Lehre im Herbstsemester 20/21 (1)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8CF7309-8477-4726-9F1C-69A0B57D003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06451" y="1609912"/>
            <a:ext cx="10931894" cy="4748949"/>
          </a:xfrm>
        </p:spPr>
        <p:txBody>
          <a:bodyPr>
            <a:noAutofit/>
          </a:bodyPr>
          <a:lstStyle/>
          <a:p>
            <a:pPr marL="457200" lvl="0" indent="-457200">
              <a:lnSpc>
                <a:spcPts val="2400"/>
              </a:lnSpc>
              <a:spcBef>
                <a:spcPts val="600"/>
              </a:spcBef>
              <a:spcAft>
                <a:spcPts val="300"/>
              </a:spcAft>
              <a:buSzPct val="101000"/>
              <a:buFont typeface="+mj-lt"/>
              <a:buAutoNum type="arabicPeriod"/>
              <a:tabLst>
                <a:tab pos="228600" algn="l"/>
              </a:tabLst>
            </a:pPr>
            <a:r>
              <a:rPr lang="de-CH" sz="18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 Rahmen der Schutzbestimmungen wird maximale Präsenz angestrebt. </a:t>
            </a:r>
            <a:r>
              <a:rPr lang="de-CH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Erstsemesterveranstaltunge</a:t>
            </a:r>
            <a:r>
              <a:rPr lang="de-CH" sz="18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haben bei der Planung </a:t>
            </a:r>
            <a:r>
              <a:rPr lang="de-CH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Priorität </a:t>
            </a:r>
            <a:endParaRPr lang="de-CH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ts val="2400"/>
              </a:lnSpc>
              <a:spcBef>
                <a:spcPts val="600"/>
              </a:spcBef>
              <a:spcAft>
                <a:spcPts val="300"/>
              </a:spcAft>
              <a:buSzPct val="101000"/>
              <a:buFont typeface="+mj-lt"/>
              <a:buAutoNum type="arabicPeriod"/>
              <a:tabLst>
                <a:tab pos="228600" algn="l"/>
              </a:tabLst>
            </a:pPr>
            <a:r>
              <a:rPr lang="de-CH" sz="18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Online-Lehre findet nur statt, wenn Präsenz- oder Hybridlehre nicht möglich ist </a:t>
            </a:r>
          </a:p>
          <a:p>
            <a:pPr marL="457200" lvl="0" indent="-457200">
              <a:lnSpc>
                <a:spcPts val="2400"/>
              </a:lnSpc>
              <a:spcBef>
                <a:spcPts val="600"/>
              </a:spcBef>
              <a:spcAft>
                <a:spcPts val="300"/>
              </a:spcAft>
              <a:buSzPct val="101000"/>
              <a:buFont typeface="+mj-lt"/>
              <a:buAutoNum type="arabicPeriod"/>
              <a:tabLst>
                <a:tab pos="228600" algn="l"/>
              </a:tabLst>
            </a:pPr>
            <a:r>
              <a:rPr lang="de-CH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Praktika in Laborräumen, Werkstätten, P</a:t>
            </a:r>
            <a:r>
              <a:rPr lang="de-CH" sz="18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raxist</a:t>
            </a:r>
            <a:r>
              <a:rPr lang="de-CH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raining, Projektbesprechungen werden prioritär als Präsenzveranstaltung geführt</a:t>
            </a:r>
            <a:endParaRPr lang="de-CH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ts val="2400"/>
              </a:lnSpc>
              <a:spcBef>
                <a:spcPts val="600"/>
              </a:spcBef>
              <a:spcAft>
                <a:spcPts val="300"/>
              </a:spcAft>
              <a:buSzPct val="101000"/>
              <a:buFont typeface="+mj-lt"/>
              <a:buAutoNum type="arabicPeriod"/>
              <a:tabLst>
                <a:tab pos="228600" algn="l"/>
              </a:tabLst>
            </a:pPr>
            <a:r>
              <a:rPr lang="de-CH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Verhaltensregeln</a:t>
            </a:r>
            <a:r>
              <a:rPr lang="de-CH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Labor- und Praxisräumen, Werkstätten, Entwurfsateliers:</a:t>
            </a:r>
            <a:endParaRPr lang="de-CH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52100" lvl="2" indent="-342900">
              <a:lnSpc>
                <a:spcPts val="2400"/>
              </a:lnSpc>
              <a:spcBef>
                <a:spcPts val="600"/>
              </a:spcBef>
              <a:spcAft>
                <a:spcPts val="300"/>
              </a:spcAft>
              <a:buSzPct val="101000"/>
              <a:tabLst>
                <a:tab pos="685800" algn="l"/>
              </a:tabLst>
            </a:pPr>
            <a:r>
              <a:rPr lang="de-CH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Jederzeitige Einhaltung des Hygienekonzepts </a:t>
            </a:r>
            <a:endParaRPr lang="de-CH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52100" lvl="2" indent="-342900">
              <a:lnSpc>
                <a:spcPts val="2400"/>
              </a:lnSpc>
              <a:spcBef>
                <a:spcPts val="600"/>
              </a:spcBef>
              <a:spcAft>
                <a:spcPts val="300"/>
              </a:spcAft>
              <a:buSzPct val="101000"/>
              <a:tabLst>
                <a:tab pos="685800" algn="l"/>
              </a:tabLst>
            </a:pPr>
            <a:r>
              <a:rPr lang="de-CH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Generelle Maskenpflicht </a:t>
            </a:r>
            <a:r>
              <a:rPr lang="de-CH" sz="18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(weil die Mindestabstände oft nicht eingehalten werden können)</a:t>
            </a:r>
            <a:endParaRPr lang="de-CH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52100" lvl="2" indent="-342900">
              <a:lnSpc>
                <a:spcPts val="2400"/>
              </a:lnSpc>
              <a:spcBef>
                <a:spcPts val="600"/>
              </a:spcBef>
              <a:spcAft>
                <a:spcPts val="300"/>
              </a:spcAft>
              <a:buSzPct val="101000"/>
              <a:tabLst>
                <a:tab pos="685800" algn="l"/>
              </a:tabLst>
            </a:pPr>
            <a:r>
              <a:rPr lang="de-CH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Labor-/Arbeitsmaterial und Instrumente sind vor der Weitergabe und vor Arbeitsende fachgerecht zu reinigen</a:t>
            </a:r>
            <a:endParaRPr lang="de-CH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ts val="2400"/>
              </a:lnSpc>
              <a:spcBef>
                <a:spcPts val="600"/>
              </a:spcBef>
              <a:spcAft>
                <a:spcPts val="300"/>
              </a:spcAft>
              <a:buSzPct val="101000"/>
              <a:buFont typeface="+mj-lt"/>
              <a:buAutoNum type="arabicPeriod"/>
              <a:tabLst>
                <a:tab pos="228600" algn="l"/>
              </a:tabLst>
            </a:pPr>
            <a:r>
              <a:rPr lang="de-CH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Parallel durchgeführte K</a:t>
            </a:r>
            <a:r>
              <a:rPr lang="de-CH" sz="18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urse eines Moduls werden </a:t>
            </a:r>
            <a:r>
              <a:rPr lang="de-CH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einheitlich </a:t>
            </a:r>
            <a:r>
              <a:rPr lang="de-CH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gestaltet </a:t>
            </a:r>
            <a:r>
              <a:rPr lang="de-CH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(online, hybrid, Präsenz)</a:t>
            </a:r>
            <a:endParaRPr lang="de-CH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ts val="2400"/>
              </a:lnSpc>
              <a:spcBef>
                <a:spcPts val="600"/>
              </a:spcBef>
              <a:spcAft>
                <a:spcPts val="300"/>
              </a:spcAft>
              <a:buSzPct val="101000"/>
              <a:buFont typeface="+mj-lt"/>
              <a:buAutoNum type="arabicPeriod"/>
              <a:tabLst>
                <a:tab pos="228600" algn="l"/>
              </a:tabLst>
            </a:pPr>
            <a:r>
              <a:rPr lang="de-CH" sz="1800">
                <a:solidFill>
                  <a:srgbClr val="D7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Studierende halten sich strikt an die Gruppenzuteilung </a:t>
            </a:r>
            <a:r>
              <a:rPr lang="de-CH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CH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aufgrund Raumkapazitäten und </a:t>
            </a:r>
            <a:r>
              <a:rPr lang="de-CH" sz="18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Contact</a:t>
            </a:r>
            <a:r>
              <a:rPr lang="de-CH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80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Tracing</a:t>
            </a:r>
            <a:r>
              <a:rPr lang="de-CH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de-CH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40AB416-4BE3-4E9B-82C0-6CF61BEC141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06449" y="334039"/>
            <a:ext cx="11053764" cy="286673"/>
          </a:xfrm>
        </p:spPr>
        <p:txBody>
          <a:bodyPr>
            <a:normAutofit lnSpcReduction="10000"/>
          </a:bodyPr>
          <a:lstStyle/>
          <a:p>
            <a:r>
              <a:rPr lang="de-CH">
                <a:ea typeface="Calibri" panose="020F0502020204030204" pitchFamily="34" charset="0"/>
                <a:cs typeface="Times New Roman" panose="02020603050405020304" pitchFamily="18" charset="0"/>
              </a:rPr>
              <a:t>Prinzipien und Grundsätze zum Herbstsemester 2020/21 unter Covid19-Bedingungen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70477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FEC350C-B74E-4F26-A6F0-244774B73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50" y="692150"/>
            <a:ext cx="11053763" cy="684213"/>
          </a:xfrm>
        </p:spPr>
        <p:txBody>
          <a:bodyPr>
            <a:normAutofit/>
          </a:bodyPr>
          <a:lstStyle/>
          <a:p>
            <a:r>
              <a:rPr lang="de-CH"/>
              <a:t>Lehre im Herbstsemester 20/21 (2)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8CF7309-8477-4726-9F1C-69A0B57D003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06450" y="1846729"/>
            <a:ext cx="11208072" cy="4677232"/>
          </a:xfrm>
        </p:spPr>
        <p:txBody>
          <a:bodyPr>
            <a:noAutofit/>
          </a:bodyPr>
          <a:lstStyle/>
          <a:p>
            <a:pPr marL="457200" lvl="0" indent="-457200" fontAlgn="base">
              <a:lnSpc>
                <a:spcPts val="2400"/>
              </a:lnSpc>
              <a:spcBef>
                <a:spcPts val="600"/>
              </a:spcBef>
              <a:spcAft>
                <a:spcPts val="300"/>
              </a:spcAft>
              <a:buSzPct val="101000"/>
              <a:buFont typeface="+mj-lt"/>
              <a:buAutoNum type="arabicPeriod" startAt="7"/>
              <a:tabLst>
                <a:tab pos="228600" algn="l"/>
              </a:tabLst>
            </a:pPr>
            <a:r>
              <a:rPr lang="de-CH" sz="1800">
                <a:solidFill>
                  <a:srgbClr val="D7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den Präsenzveranstaltungen, </a:t>
            </a:r>
            <a:r>
              <a:rPr lang="de-CH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Laboren, Werkstätten und Praxistrainings ist die </a:t>
            </a:r>
            <a:r>
              <a:rPr lang="de-CH" sz="1800">
                <a:solidFill>
                  <a:srgbClr val="D7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Rückverfolgung der </a:t>
            </a:r>
            <a:r>
              <a:rPr lang="de-CH" sz="1800" err="1">
                <a:solidFill>
                  <a:srgbClr val="D7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Anwesenheiten</a:t>
            </a:r>
            <a:r>
              <a:rPr lang="de-CH" sz="1800">
                <a:solidFill>
                  <a:srgbClr val="D7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sicherzustellen</a:t>
            </a:r>
          </a:p>
          <a:p>
            <a:pPr lvl="2" fontAlgn="base">
              <a:lnSpc>
                <a:spcPts val="2400"/>
              </a:lnSpc>
              <a:spcBef>
                <a:spcPts val="600"/>
              </a:spcBef>
              <a:spcAft>
                <a:spcPts val="300"/>
              </a:spcAft>
              <a:buSzPct val="101000"/>
              <a:tabLst>
                <a:tab pos="228600" algn="l"/>
              </a:tabLst>
            </a:pPr>
            <a:r>
              <a:rPr lang="de-CH" sz="18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CH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 Form der Rückverfolgung </a:t>
            </a:r>
            <a:r>
              <a:rPr lang="de-CH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wird pro Kurs festgelegt (entweder</a:t>
            </a:r>
            <a:r>
              <a:rPr lang="de-CH" sz="18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durch</a:t>
            </a:r>
            <a:r>
              <a:rPr lang="de-CH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Dozierende manuell oder durch Studierende via QR-Code in </a:t>
            </a:r>
            <a:r>
              <a:rPr lang="de-CH" sz="18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r>
              <a:rPr lang="de-CH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de-CH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fontAlgn="base">
              <a:lnSpc>
                <a:spcPts val="2400"/>
              </a:lnSpc>
              <a:spcBef>
                <a:spcPts val="600"/>
              </a:spcBef>
              <a:spcAft>
                <a:spcPts val="300"/>
              </a:spcAft>
              <a:buSzPct val="101000"/>
              <a:buFont typeface="+mj-lt"/>
              <a:buAutoNum type="arabicPeriod" startAt="7"/>
              <a:tabLst>
                <a:tab pos="228600" algn="l"/>
              </a:tabLst>
            </a:pPr>
            <a:r>
              <a:rPr lang="de-CH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 Studiengang ist ein zentraler Zugang zu sämtlichen Informationen des Studiums einheitlicher </a:t>
            </a:r>
            <a:r>
              <a:rPr lang="de-CH" sz="180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2" fontAlgn="base">
              <a:lnSpc>
                <a:spcPts val="2400"/>
              </a:lnSpc>
              <a:spcBef>
                <a:spcPts val="600"/>
              </a:spcBef>
              <a:spcAft>
                <a:spcPts val="300"/>
              </a:spcAft>
              <a:buSzPct val="101000"/>
              <a:tabLst>
                <a:tab pos="228600" algn="l"/>
              </a:tabLst>
            </a:pPr>
            <a:r>
              <a:rPr lang="de-CH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über </a:t>
            </a:r>
            <a:r>
              <a:rPr lang="de-CH" sz="18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r>
              <a:rPr lang="de-CH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Teams, Skriptserver oder </a:t>
            </a:r>
            <a:r>
              <a:rPr lang="de-CH" sz="180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Switchtube</a:t>
            </a:r>
            <a:endParaRPr lang="de-CH" sz="180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fontAlgn="base">
              <a:lnSpc>
                <a:spcPts val="2400"/>
              </a:lnSpc>
              <a:spcBef>
                <a:spcPts val="600"/>
              </a:spcBef>
              <a:spcAft>
                <a:spcPts val="300"/>
              </a:spcAft>
              <a:buSzPct val="101000"/>
              <a:tabLst>
                <a:tab pos="228600" algn="l"/>
              </a:tabLst>
            </a:pPr>
            <a:r>
              <a:rPr lang="de-CH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Kommunikation erfolgt über Modulverantwortlichen/Fachgruppenleitenden</a:t>
            </a:r>
            <a:endParaRPr lang="de-CH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fontAlgn="base">
              <a:lnSpc>
                <a:spcPts val="2400"/>
              </a:lnSpc>
              <a:spcBef>
                <a:spcPts val="600"/>
              </a:spcBef>
              <a:spcAft>
                <a:spcPts val="300"/>
              </a:spcAft>
              <a:buSzPct val="101000"/>
              <a:buFont typeface="+mj-lt"/>
              <a:buAutoNum type="arabicPeriod" startAt="7"/>
              <a:tabLst>
                <a:tab pos="228600" algn="l"/>
              </a:tabLst>
            </a:pPr>
            <a:r>
              <a:rPr lang="de-CH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 Falle einer Quarantäne der Lehrperson oder einer grösseren Gruppe von Studierenden erfolgt die Umstellung auf Fernunterricht oder, je nach </a:t>
            </a:r>
            <a:r>
              <a:rPr lang="de-CH" sz="180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Kursart</a:t>
            </a:r>
            <a:r>
              <a:rPr lang="de-CH" sz="18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CH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 eine </a:t>
            </a:r>
            <a:r>
              <a:rPr lang="de-CH" sz="18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hybride Lösung </a:t>
            </a:r>
          </a:p>
          <a:p>
            <a:pPr marL="0" indent="0">
              <a:lnSpc>
                <a:spcPts val="2400"/>
              </a:lnSpc>
              <a:spcBef>
                <a:spcPts val="600"/>
              </a:spcBef>
              <a:spcAft>
                <a:spcPts val="300"/>
              </a:spcAft>
              <a:buSzPct val="101000"/>
              <a:buNone/>
            </a:pPr>
            <a:endParaRPr lang="de-CH" sz="180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40AB416-4BE3-4E9B-82C0-6CF61BEC141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06449" y="334039"/>
            <a:ext cx="11053764" cy="286673"/>
          </a:xfrm>
        </p:spPr>
        <p:txBody>
          <a:bodyPr>
            <a:normAutofit lnSpcReduction="10000"/>
          </a:bodyPr>
          <a:lstStyle/>
          <a:p>
            <a:r>
              <a:rPr lang="de-CH">
                <a:ea typeface="Calibri" panose="020F0502020204030204" pitchFamily="34" charset="0"/>
                <a:cs typeface="Times New Roman" panose="02020603050405020304" pitchFamily="18" charset="0"/>
              </a:rPr>
              <a:t>Prinzipien und Grundsätze zum Herbstsemester 2020/21 unter Covid19-Bedingungen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64386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8F0E1F7-C6B0-4AD3-8F2B-D3CD4D417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50" y="1117600"/>
            <a:ext cx="11053763" cy="474663"/>
          </a:xfrm>
        </p:spPr>
        <p:txBody>
          <a:bodyPr>
            <a:normAutofit fontScale="90000"/>
          </a:bodyPr>
          <a:lstStyle/>
          <a:p>
            <a:r>
              <a:rPr lang="de-CH"/>
              <a:t>COVID-19: Vorgehen bei Verdacht und positivem Test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859A76A-28A4-4EE1-87C9-932C4451856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06449" y="3561907"/>
            <a:ext cx="11053763" cy="2472660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de-CH"/>
              <a:t>Typische Symptome sind: Fieber, Husten, Halsweh, Kurzatmigkeit, Muskelschmerzen, plötzlicher Verlust des Geruchs- oder Geschmacksinns, sonstige Anzeichen einer akuten Atemwegsinfektion.</a:t>
            </a:r>
          </a:p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de-CH"/>
              <a:t>Der Quarantäneanweisung des Bundes und des Kantons </a:t>
            </a:r>
            <a:r>
              <a:rPr lang="de-CH" err="1"/>
              <a:t>St.Gallen</a:t>
            </a:r>
            <a:r>
              <a:rPr lang="de-CH"/>
              <a:t> ist in diesem Falle Beachtung zu schenken.</a:t>
            </a:r>
          </a:p>
          <a:p>
            <a:pPr marL="0" indent="0">
              <a:lnSpc>
                <a:spcPts val="2400"/>
              </a:lnSpc>
              <a:spcBef>
                <a:spcPts val="600"/>
              </a:spcBef>
              <a:buNone/>
            </a:pPr>
            <a:endParaRPr lang="de-CH"/>
          </a:p>
          <a:p>
            <a:pPr marL="0" indent="0">
              <a:lnSpc>
                <a:spcPts val="2400"/>
              </a:lnSpc>
              <a:spcBef>
                <a:spcPts val="600"/>
              </a:spcBef>
              <a:buNone/>
            </a:pPr>
            <a:r>
              <a:rPr lang="de-CH"/>
              <a:t>Die folgenden Vorgehensweisen gelten bei COVID-19-Verdacht sowie bei positivem Testbefund:</a:t>
            </a:r>
          </a:p>
          <a:p>
            <a:pPr marL="0" indent="0">
              <a:lnSpc>
                <a:spcPts val="2400"/>
              </a:lnSpc>
              <a:spcBef>
                <a:spcPts val="600"/>
              </a:spcBef>
              <a:buNone/>
            </a:pPr>
            <a:endParaRPr lang="de-CH"/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884BDF11-7B87-49E2-904D-AB16ADC22B2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06449" y="334039"/>
            <a:ext cx="11053764" cy="286673"/>
          </a:xfrm>
        </p:spPr>
        <p:txBody>
          <a:bodyPr>
            <a:normAutofit lnSpcReduction="10000"/>
          </a:bodyPr>
          <a:lstStyle/>
          <a:p>
            <a:r>
              <a:rPr lang="de-CH">
                <a:ea typeface="Calibri" panose="020F0502020204030204" pitchFamily="34" charset="0"/>
                <a:cs typeface="Times New Roman" panose="02020603050405020304" pitchFamily="18" charset="0"/>
              </a:rPr>
              <a:t>Prinzipien und Grundsätze zum Herbstsemester 2020/21 unter Covid19-Bedingungen</a:t>
            </a:r>
            <a:endParaRPr lang="de-CH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6" r="27458"/>
          <a:stretch/>
        </p:blipFill>
        <p:spPr>
          <a:xfrm>
            <a:off x="868289" y="1945630"/>
            <a:ext cx="1431704" cy="12894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30548" y="2212363"/>
            <a:ext cx="80435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de-CH" sz="1800" b="1"/>
              <a:t>Wenn Sie sich krank fühlen oder Sie einzelne für COVID-19 typische Krankheitssymptome spüren, müssen Sie zuhause bleiben. </a:t>
            </a:r>
          </a:p>
        </p:txBody>
      </p:sp>
    </p:spTree>
    <p:extLst>
      <p:ext uri="{BB962C8B-B14F-4D97-AF65-F5344CB8AC3E}">
        <p14:creationId xmlns:p14="http://schemas.microsoft.com/office/powerpoint/2010/main" val="287350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8F0E1F7-C6B0-4AD3-8F2B-D3CD4D417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50" y="1028700"/>
            <a:ext cx="11053763" cy="474663"/>
          </a:xfrm>
        </p:spPr>
        <p:txBody>
          <a:bodyPr>
            <a:normAutofit fontScale="90000"/>
          </a:bodyPr>
          <a:lstStyle/>
          <a:p>
            <a:r>
              <a:rPr lang="de-CH"/>
              <a:t>Vorgehen bei COVID-19-Verdacht (1)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884BDF11-7B87-49E2-904D-AB16ADC22B2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06449" y="334039"/>
            <a:ext cx="11053764" cy="286673"/>
          </a:xfrm>
        </p:spPr>
        <p:txBody>
          <a:bodyPr>
            <a:normAutofit lnSpcReduction="10000"/>
          </a:bodyPr>
          <a:lstStyle/>
          <a:p>
            <a:r>
              <a:rPr lang="de-CH">
                <a:ea typeface="Calibri" panose="020F0502020204030204" pitchFamily="34" charset="0"/>
                <a:cs typeface="Times New Roman" panose="02020603050405020304" pitchFamily="18" charset="0"/>
              </a:rPr>
              <a:t>Prinzipien und Grundsätze zum Herbstsemester 2020/21 unter Covid19-Bedingungen</a:t>
            </a:r>
            <a:endParaRPr lang="de-CH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4" y="1736561"/>
            <a:ext cx="12050458" cy="4499139"/>
          </a:xfrm>
          <a:prstGeom prst="rect">
            <a:avLst/>
          </a:prstGeom>
        </p:spPr>
      </p:pic>
      <p:sp>
        <p:nvSpPr>
          <p:cNvPr id="2" name="Rechteck 1">
            <a:hlinkClick r:id="rId4"/>
            <a:extLst>
              <a:ext uri="{FF2B5EF4-FFF2-40B4-BE49-F238E27FC236}">
                <a16:creationId xmlns:a16="http://schemas.microsoft.com/office/drawing/2014/main" id="{96B8B9C4-E0D8-48ED-9A20-9D16424E7EED}"/>
              </a:ext>
            </a:extLst>
          </p:cNvPr>
          <p:cNvSpPr/>
          <p:nvPr/>
        </p:nvSpPr>
        <p:spPr>
          <a:xfrm>
            <a:off x="2979964" y="2547257"/>
            <a:ext cx="1020536" cy="101237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de-CH" sz="1400" dirty="0">
              <a:solidFill>
                <a:schemeClr val="tx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CC053E9-3307-44C6-8874-F3322588D6A8}"/>
              </a:ext>
            </a:extLst>
          </p:cNvPr>
          <p:cNvSpPr txBox="1"/>
          <p:nvPr/>
        </p:nvSpPr>
        <p:spPr>
          <a:xfrm>
            <a:off x="599514" y="1704812"/>
            <a:ext cx="4778731" cy="474663"/>
          </a:xfrm>
          <a:prstGeom prst="rect">
            <a:avLst/>
          </a:prstGeom>
          <a:noFill/>
        </p:spPr>
        <p:txBody>
          <a:bodyPr wrap="none" lIns="108000" tIns="36000" rIns="108000" bIns="108000" rtlCol="0">
            <a:normAutofit/>
          </a:bodyPr>
          <a:lstStyle/>
          <a:p>
            <a:pPr>
              <a:spcAft>
                <a:spcPts val="600"/>
              </a:spcAft>
              <a:buClr>
                <a:schemeClr val="tx2"/>
              </a:buClr>
            </a:pPr>
            <a:r>
              <a:rPr lang="de-DE" sz="1800" dirty="0">
                <a:highlight>
                  <a:srgbClr val="FFFF00"/>
                </a:highlight>
                <a:ea typeface="Roboto Medium" panose="02000000000000000000" pitchFamily="2" charset="0"/>
                <a:hlinkClick r:id="rId4"/>
              </a:rPr>
              <a:t>https://check.bag-coronavirus.ch/screening</a:t>
            </a:r>
            <a:endParaRPr lang="de-DE" sz="1800" dirty="0">
              <a:highlight>
                <a:srgbClr val="FFFF00"/>
              </a:highlight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979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8F0E1F7-C6B0-4AD3-8F2B-D3CD4D417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50" y="863600"/>
            <a:ext cx="11053763" cy="474663"/>
          </a:xfrm>
        </p:spPr>
        <p:txBody>
          <a:bodyPr>
            <a:normAutofit fontScale="90000"/>
          </a:bodyPr>
          <a:lstStyle/>
          <a:p>
            <a:r>
              <a:rPr lang="de-CH"/>
              <a:t>Vorgehen bei COVID-19-Verdacht (2)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884BDF11-7B87-49E2-904D-AB16ADC22B2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06449" y="334039"/>
            <a:ext cx="11053764" cy="286673"/>
          </a:xfrm>
        </p:spPr>
        <p:txBody>
          <a:bodyPr>
            <a:normAutofit lnSpcReduction="10000"/>
          </a:bodyPr>
          <a:lstStyle/>
          <a:p>
            <a:r>
              <a:rPr lang="de-CH">
                <a:ea typeface="Calibri" panose="020F0502020204030204" pitchFamily="34" charset="0"/>
                <a:cs typeface="Times New Roman" panose="02020603050405020304" pitchFamily="18" charset="0"/>
              </a:rPr>
              <a:t>Prinzipien und Grundsätze zum Herbstsemester 2020/21 unter Covid19-Bedingungen</a:t>
            </a:r>
            <a:endParaRPr lang="de-CH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11"/>
          <a:stretch/>
        </p:blipFill>
        <p:spPr>
          <a:xfrm>
            <a:off x="673100" y="4745337"/>
            <a:ext cx="8642350" cy="1466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1571462"/>
            <a:ext cx="7183694" cy="313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34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8F0E1F7-C6B0-4AD3-8F2B-D3CD4D417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50" y="863600"/>
            <a:ext cx="11053763" cy="474663"/>
          </a:xfrm>
        </p:spPr>
        <p:txBody>
          <a:bodyPr>
            <a:normAutofit fontScale="90000"/>
          </a:bodyPr>
          <a:lstStyle/>
          <a:p>
            <a:r>
              <a:rPr lang="de-CH"/>
              <a:t>Vorgehen bei positivem Testbefund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884BDF11-7B87-49E2-904D-AB16ADC22B2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06449" y="334039"/>
            <a:ext cx="11053764" cy="286673"/>
          </a:xfrm>
        </p:spPr>
        <p:txBody>
          <a:bodyPr>
            <a:normAutofit lnSpcReduction="10000"/>
          </a:bodyPr>
          <a:lstStyle/>
          <a:p>
            <a:r>
              <a:rPr lang="de-CH">
                <a:ea typeface="Calibri" panose="020F0502020204030204" pitchFamily="34" charset="0"/>
                <a:cs typeface="Times New Roman" panose="02020603050405020304" pitchFamily="18" charset="0"/>
              </a:rPr>
              <a:t>Prinzipien und Grundsätze zum Herbstsemester 2020/21 unter Covid19-Bedingungen</a:t>
            </a:r>
            <a:endParaRPr lang="de-CH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22"/>
          <a:stretch/>
        </p:blipFill>
        <p:spPr>
          <a:xfrm>
            <a:off x="139700" y="1879189"/>
            <a:ext cx="11972214" cy="391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15563"/>
      </p:ext>
    </p:extLst>
  </p:cSld>
  <p:clrMapOvr>
    <a:masterClrMapping/>
  </p:clrMapOvr>
</p:sld>
</file>

<file path=ppt/theme/theme1.xml><?xml version="1.0" encoding="utf-8"?>
<a:theme xmlns:a="http://schemas.openxmlformats.org/drawingml/2006/main" name="OST-Vorlage">
  <a:themeElements>
    <a:clrScheme name="Benutzerdefiniert 19">
      <a:dk1>
        <a:srgbClr val="191919"/>
      </a:dk1>
      <a:lt1>
        <a:srgbClr val="FFFFFF"/>
      </a:lt1>
      <a:dk2>
        <a:srgbClr val="8C195F"/>
      </a:dk2>
      <a:lt2>
        <a:srgbClr val="C6C6C6"/>
      </a:lt2>
      <a:accent1>
        <a:srgbClr val="6B3881"/>
      </a:accent1>
      <a:accent2>
        <a:srgbClr val="D0A9D0"/>
      </a:accent2>
      <a:accent3>
        <a:srgbClr val="007E6B"/>
      </a:accent3>
      <a:accent4>
        <a:srgbClr val="A7D5C2"/>
      </a:accent4>
      <a:accent5>
        <a:srgbClr val="C32E15"/>
      </a:accent5>
      <a:accent6>
        <a:srgbClr val="F39A8B"/>
      </a:accent6>
      <a:hlink>
        <a:srgbClr val="D72864"/>
      </a:hlink>
      <a:folHlink>
        <a:srgbClr val="8C195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/>
        <a:effectLst/>
      </a:spPr>
      <a:bodyPr rtlCol="0" anchor="t"/>
      <a:lstStyle>
        <a:defPPr algn="l">
          <a:defRPr sz="1400" dirty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08000" tIns="36000" rIns="108000" bIns="108000" rtlCol="0">
        <a:normAutofit/>
      </a:bodyPr>
      <a:lstStyle>
        <a:defPPr marL="252000" indent="-252000" algn="l">
          <a:spcAft>
            <a:spcPts val="600"/>
          </a:spcAft>
          <a:buClr>
            <a:schemeClr val="tx2"/>
          </a:buClr>
          <a:buFont typeface="Arial" panose="020B0604020202020204" pitchFamily="34" charset="0"/>
          <a:buChar char="•"/>
          <a:defRPr sz="2000" dirty="0" err="1" smtClean="0">
            <a:ea typeface="Roboto Medium" panose="02000000000000000000" pitchFamily="2" charset="0"/>
          </a:defRPr>
        </a:defPPr>
      </a:lstStyle>
    </a:txDef>
  </a:objectDefaults>
  <a:extraClrSchemeLst>
    <a:extraClrScheme>
      <a:clrScheme name="OST - Farben">
        <a:dk1>
          <a:srgbClr val="191919"/>
        </a:dk1>
        <a:lt1>
          <a:srgbClr val="FFFFFF"/>
        </a:lt1>
        <a:dk2>
          <a:srgbClr val="8C195F"/>
        </a:dk2>
        <a:lt2>
          <a:srgbClr val="D72864"/>
        </a:lt2>
        <a:accent1>
          <a:srgbClr val="56276D"/>
        </a:accent1>
        <a:accent2>
          <a:srgbClr val="C397C4"/>
        </a:accent2>
        <a:accent3>
          <a:srgbClr val="146C58"/>
        </a:accent3>
        <a:accent4>
          <a:srgbClr val="99CCB5"/>
        </a:accent4>
        <a:accent5>
          <a:srgbClr val="B21D19"/>
        </a:accent5>
        <a:accent6>
          <a:srgbClr val="EC867B"/>
        </a:accent6>
        <a:hlink>
          <a:srgbClr val="191919"/>
        </a:hlink>
        <a:folHlink>
          <a:srgbClr val="1919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OST Violett">
      <a:srgbClr val="9560A4"/>
    </a:custClr>
    <a:custClr name="OST Grün">
      <a:srgbClr val="1DAF8E"/>
    </a:custClr>
    <a:custClr name="OST Rot">
      <a:srgbClr val="E84E0F"/>
    </a:custClr>
    <a:custClr name="OST Blau">
      <a:srgbClr val="0086CD"/>
    </a:custClr>
    <a:custClr name="OST Orange">
      <a:srgbClr val="FBBA00"/>
    </a:custClr>
    <a:custClr name="Weiss">
      <a:srgbClr val="FFFFFF"/>
    </a:custClr>
    <a:custClr name="Weiss">
      <a:srgbClr val="FFFFFF"/>
    </a:custClr>
    <a:custClr name="OST Schwarz">
      <a:srgbClr val="191919"/>
    </a:custClr>
    <a:custClr name="OST Brombeer">
      <a:srgbClr val="8C195F"/>
    </a:custClr>
    <a:custClr name="OST Himbeer">
      <a:srgbClr val="D72864"/>
    </a:custClr>
    <a:custClr name="OST Dunkelviolett">
      <a:srgbClr val="6B3881"/>
    </a:custClr>
    <a:custClr name="OST Dunkelgrün">
      <a:srgbClr val="007E6B"/>
    </a:custClr>
    <a:custClr name="OST Dunkelrot">
      <a:srgbClr val="C32E15"/>
    </a:custClr>
    <a:custClr name="OST Dunkelblau">
      <a:srgbClr val="0073B0"/>
    </a:custClr>
    <a:custClr name="OST Dunkelorange">
      <a:srgbClr val="D18F00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OST Hellviolett">
      <a:srgbClr val="D0A9D0"/>
    </a:custClr>
    <a:custClr name="OST Hellgrün">
      <a:srgbClr val="A7D5C2"/>
    </a:custClr>
    <a:custClr name="OST Hellrot">
      <a:srgbClr val="F39A8B"/>
    </a:custClr>
    <a:custClr name="OST Hellblau">
      <a:srgbClr val="5FBFED"/>
    </a:custClr>
    <a:custClr name="OST Hellorange">
      <a:srgbClr val="FDD6A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</a:custClrLst>
  <a:extLst>
    <a:ext uri="{05A4C25C-085E-4340-85A3-A5531E510DB2}">
      <thm15:themeFamily xmlns:thm15="http://schemas.microsoft.com/office/thememl/2012/main" name="OST-Vorlage_Musterfolien-Anleitung_neu" id="{59B77BDA-E6D1-4775-9723-5BF2671A2D31}" vid="{6D9775F7-4915-4A05-AEEF-6F070DAE2F00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ST - Fonts">
      <a:majorFont>
        <a:latin typeface="Zilla Slab Ligh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ST - Fonts">
      <a:majorFont>
        <a:latin typeface="Zilla Slab Ligh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A21180D13AE6E41BADF848379D7A66C" ma:contentTypeVersion="10" ma:contentTypeDescription="Ein neues Dokument erstellen." ma:contentTypeScope="" ma:versionID="e54dea1b42186ebec02a778372960a7b">
  <xsd:schema xmlns:xsd="http://www.w3.org/2001/XMLSchema" xmlns:xs="http://www.w3.org/2001/XMLSchema" xmlns:p="http://schemas.microsoft.com/office/2006/metadata/properties" xmlns:ns3="b069087e-de42-490a-9f79-b380f05a3065" targetNamespace="http://schemas.microsoft.com/office/2006/metadata/properties" ma:root="true" ma:fieldsID="9e4e9234704f085cdbe3b74e422df1a9" ns3:_="">
    <xsd:import namespace="b069087e-de42-490a-9f79-b380f05a306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69087e-de42-490a-9f79-b380f05a30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4A9262-788D-466F-AAB3-8C589907FEE0}">
  <ds:schemaRefs>
    <ds:schemaRef ds:uri="b069087e-de42-490a-9f79-b380f05a3065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27FE4AB-733D-4DBF-85CF-BA35E3A89D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C9B2AE-0A8A-4CDD-80E9-2139D943AE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69087e-de42-490a-9f79-b380f05a30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862</Words>
  <Application>Microsoft Office PowerPoint</Application>
  <PresentationFormat>Benutzerdefiniert</PresentationFormat>
  <Paragraphs>87</Paragraphs>
  <Slides>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Roboto</vt:lpstr>
      <vt:lpstr>Symbol</vt:lpstr>
      <vt:lpstr>OST-Vorlage</vt:lpstr>
      <vt:lpstr>Herbstsemester 2020/21 an der OST</vt:lpstr>
      <vt:lpstr>Herzlich willkommen an der OST</vt:lpstr>
      <vt:lpstr>Schutzkonzept OST</vt:lpstr>
      <vt:lpstr>Lehre im Herbstsemester 20/21 (1)</vt:lpstr>
      <vt:lpstr>Lehre im Herbstsemester 20/21 (2)</vt:lpstr>
      <vt:lpstr>COVID-19: Vorgehen bei Verdacht und positivem Test </vt:lpstr>
      <vt:lpstr>Vorgehen bei COVID-19-Verdacht (1)</vt:lpstr>
      <vt:lpstr>Vorgehen bei COVID-19-Verdacht (2)</vt:lpstr>
      <vt:lpstr>Vorgehen bei positivem Testbefund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Herbstsemester 2020/21 an der OST</dc:title>
  <dc:creator>Birgit Vosseler</dc:creator>
  <cp:lastModifiedBy>Dietmar Kremmel</cp:lastModifiedBy>
  <cp:revision>2</cp:revision>
  <dcterms:created xsi:type="dcterms:W3CDTF">2020-09-04T15:23:07Z</dcterms:created>
  <dcterms:modified xsi:type="dcterms:W3CDTF">2020-09-10T10:50:22Z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0x0101001A21180D13AE6E41BADF848379D7A66C</vt:lpwstr>
  </property>
</Properties>
</file>