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90" r:id="rId23"/>
    <p:sldId id="289" r:id="rId24"/>
    <p:sldId id="291" r:id="rId25"/>
    <p:sldId id="292" r:id="rId26"/>
    <p:sldId id="299" r:id="rId27"/>
    <p:sldId id="29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93" r:id="rId41"/>
    <p:sldId id="305" r:id="rId42"/>
    <p:sldId id="294" r:id="rId43"/>
    <p:sldId id="295" r:id="rId44"/>
    <p:sldId id="301" r:id="rId45"/>
    <p:sldId id="300" r:id="rId46"/>
    <p:sldId id="302" r:id="rId47"/>
    <p:sldId id="303" r:id="rId48"/>
    <p:sldId id="296" r:id="rId49"/>
    <p:sldId id="297" r:id="rId50"/>
    <p:sldId id="304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1" d="100"/>
          <a:sy n="121" d="100"/>
        </p:scale>
        <p:origin x="49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9849E-E9C8-4CF0-A8E7-F8A3C8229D12}" type="datetimeFigureOut">
              <a:rPr lang="de-CH" smtClean="0"/>
              <a:t>22.08.2018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C7AA6-C104-4835-8EE6-BE1EB318E12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6991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7E7A6-685E-4667-9743-3A45720D1555}" type="datetimeFigureOut">
              <a:rPr lang="de-CH" smtClean="0"/>
              <a:t>22.08.2018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12D59-C065-4004-B51D-83C948A28A1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705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Bearbeitung </a:t>
            </a:r>
            <a:r>
              <a:rPr lang="de-CH" dirty="0" err="1"/>
              <a:t>kub</a:t>
            </a:r>
            <a:r>
              <a:rPr lang="de-CH" dirty="0"/>
              <a:t> (23.04.2018) : Wort "Quellen" und Pfeile etwas justiert.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12D59-C065-4004-B51D-83C948A28A1B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07742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12D59-C065-4004-B51D-83C948A28A1B}" type="slidenum">
              <a:rPr lang="de-CH" smtClean="0"/>
              <a:t>41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1744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Bearbeitung </a:t>
            </a:r>
            <a:r>
              <a:rPr lang="de-CH" dirty="0" err="1"/>
              <a:t>kub</a:t>
            </a:r>
            <a:r>
              <a:rPr lang="de-CH" dirty="0"/>
              <a:t> (23.04.2018): ergänzt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12D59-C065-4004-B51D-83C948A28A1B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17366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Bearbeitung </a:t>
            </a:r>
            <a:r>
              <a:rPr lang="de-CH" dirty="0" err="1"/>
              <a:t>kub</a:t>
            </a:r>
            <a:r>
              <a:rPr lang="de-CH" dirty="0"/>
              <a:t> (23.04.2018): neu hinzugefügt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12D59-C065-4004-B51D-83C948A28A1B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5913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Bearbeitung </a:t>
            </a:r>
            <a:r>
              <a:rPr lang="de-CH" dirty="0" err="1"/>
              <a:t>kub</a:t>
            </a:r>
            <a:r>
              <a:rPr lang="de-CH" dirty="0"/>
              <a:t> (23.04.2018): neu hinzugefügt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12D59-C065-4004-B51D-83C948A28A1B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0918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Bearbeitung </a:t>
            </a:r>
            <a:r>
              <a:rPr lang="de-CH" dirty="0" err="1"/>
              <a:t>kub</a:t>
            </a:r>
            <a:r>
              <a:rPr lang="de-CH" dirty="0"/>
              <a:t> (23.04.2018): neu hinzugefügt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12D59-C065-4004-B51D-83C948A28A1B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58802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Bearbeitung </a:t>
            </a:r>
            <a:r>
              <a:rPr lang="de-CH" dirty="0" err="1"/>
              <a:t>kub</a:t>
            </a:r>
            <a:r>
              <a:rPr lang="de-CH" dirty="0"/>
              <a:t> (23.04.2018): neu hinzugefügt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12D59-C065-4004-B51D-83C948A28A1B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42139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12D59-C065-4004-B51D-83C948A28A1B}" type="slidenum">
              <a:rPr lang="de-CH" smtClean="0"/>
              <a:t>28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4708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Bearbeitung </a:t>
            </a:r>
            <a:r>
              <a:rPr lang="de-CH" dirty="0" err="1"/>
              <a:t>kub</a:t>
            </a:r>
            <a:r>
              <a:rPr lang="de-CH" dirty="0"/>
              <a:t> (23.04.2018): ganze Folie</a:t>
            </a:r>
          </a:p>
          <a:p>
            <a:endParaRPr lang="de-CH" dirty="0"/>
          </a:p>
          <a:p>
            <a:r>
              <a:rPr lang="de-CH" dirty="0">
                <a:sym typeface="Wingdings" panose="05000000000000000000" pitchFamily="2" charset="2"/>
              </a:rPr>
              <a:t> Ich wusste hier nicht, was du genau als Inhalt wolltest. Dies ist mein Vorschlag zur Überleitung auf die Aufstellung (folgende zwei Folien)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12D59-C065-4004-B51D-83C948A28A1B}" type="slidenum">
              <a:rPr lang="de-CH" smtClean="0"/>
              <a:t>39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09150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12D59-C065-4004-B51D-83C948A28A1B}" type="slidenum">
              <a:rPr lang="de-CH" smtClean="0"/>
              <a:t>40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74354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1286"/>
            <a:ext cx="12188951" cy="6855428"/>
          </a:xfrm>
          <a:prstGeom prst="rect">
            <a:avLst/>
          </a:prstGeom>
        </p:spPr>
      </p:pic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087718" y="4691789"/>
            <a:ext cx="10335934" cy="6175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rgbClr val="332E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19088" indent="-319088">
              <a:buFont typeface="+mj-lt"/>
              <a:buAutoNum type="arabicPeriod"/>
              <a:defRPr sz="2000" baseline="0">
                <a:solidFill>
                  <a:srgbClr val="332E29"/>
                </a:solidFill>
                <a:latin typeface="+mn-lt"/>
              </a:defRPr>
            </a:lvl2pPr>
            <a:lvl3pPr marL="628650" indent="-300038">
              <a:buFont typeface="+mj-lt"/>
              <a:buAutoNum type="arabicPeriod"/>
              <a:tabLst/>
              <a:defRPr sz="1800" baseline="0">
                <a:solidFill>
                  <a:srgbClr val="332E29"/>
                </a:solidFill>
                <a:latin typeface="+mn-lt"/>
              </a:defRPr>
            </a:lvl3pPr>
            <a:lvl4pPr marL="895350" indent="-266700">
              <a:buFont typeface="+mj-lt"/>
              <a:buAutoNum type="arabicPeriod"/>
              <a:defRPr sz="1600">
                <a:solidFill>
                  <a:srgbClr val="332E29"/>
                </a:solidFill>
                <a:latin typeface="+mn-lt"/>
              </a:defRPr>
            </a:lvl4pPr>
            <a:lvl5pPr marL="1166813" indent="-271463">
              <a:buFont typeface="+mj-lt"/>
              <a:buAutoNum type="arabicPeriod"/>
              <a:defRPr sz="1400">
                <a:solidFill>
                  <a:srgbClr val="332E29"/>
                </a:solidFill>
                <a:latin typeface="+mn-lt"/>
              </a:defRPr>
            </a:lvl5pPr>
            <a:lvl6pPr marL="1341438" indent="-266700">
              <a:buFont typeface="Wingdings" pitchFamily="2" charset="2"/>
              <a:buChar char="§"/>
              <a:defRPr sz="1200" baseline="0">
                <a:solidFill>
                  <a:srgbClr val="332E29"/>
                </a:solidFill>
              </a:defRPr>
            </a:lvl6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087718" y="3172100"/>
            <a:ext cx="10335933" cy="1211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Lucida Bright" panose="02040602050505020304" pitchFamily="18" charset="0"/>
              </a:defRPr>
            </a:lvl1pPr>
          </a:lstStyle>
          <a:p>
            <a:pPr lvl="0"/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0343973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273" userDrawn="1">
          <p15:clr>
            <a:srgbClr val="FBAE40"/>
          </p15:clr>
        </p15:guide>
        <p15:guide id="2" orient="horz" pos="3181" userDrawn="1">
          <p15:clr>
            <a:srgbClr val="FBAE40"/>
          </p15:clr>
        </p15:guide>
        <p15:guide id="3" pos="756" userDrawn="1">
          <p15:clr>
            <a:srgbClr val="FBAE40"/>
          </p15:clr>
        </p15:guide>
        <p15:guide id="4" pos="71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6"/>
          <p:cNvSpPr>
            <a:spLocks noGrp="1"/>
          </p:cNvSpPr>
          <p:nvPr>
            <p:ph type="title"/>
          </p:nvPr>
        </p:nvSpPr>
        <p:spPr>
          <a:xfrm>
            <a:off x="585697" y="1273057"/>
            <a:ext cx="11049000" cy="615396"/>
          </a:xfrm>
          <a:prstGeom prst="rect">
            <a:avLst/>
          </a:prstGeom>
        </p:spPr>
        <p:txBody>
          <a:bodyPr/>
          <a:lstStyle>
            <a:lvl1pPr algn="l">
              <a:defRPr sz="2800" b="1" baseline="0">
                <a:solidFill>
                  <a:srgbClr val="332E29"/>
                </a:solidFill>
                <a:latin typeface="Lucida Bright" panose="02040602050505020304" pitchFamily="18" charset="0"/>
                <a:cs typeface="Arial" pitchFamily="34" charset="0"/>
              </a:defRPr>
            </a:lvl1pPr>
          </a:lstStyle>
          <a:p>
            <a:r>
              <a:rPr lang="de-DE" noProof="0"/>
              <a:t>Mastertitelformat bearbeiten</a:t>
            </a:r>
            <a:endParaRPr lang="de-CH" noProof="0" dirty="0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85697" y="1920228"/>
            <a:ext cx="11049000" cy="449644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aseline="0">
                <a:solidFill>
                  <a:srgbClr val="332E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6700" indent="-266700">
              <a:buFont typeface="Wingdings" pitchFamily="2" charset="2"/>
              <a:buChar char="§"/>
              <a:defRPr sz="2000" baseline="0">
                <a:solidFill>
                  <a:srgbClr val="332E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1338" indent="-274638">
              <a:buFont typeface="Wingdings" pitchFamily="2" charset="2"/>
              <a:buChar char="§"/>
              <a:defRPr sz="1800" baseline="0">
                <a:solidFill>
                  <a:srgbClr val="332E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8038" indent="-266700">
              <a:buFont typeface="Wingdings" pitchFamily="2" charset="2"/>
              <a:buChar char="§"/>
              <a:defRPr sz="1600">
                <a:solidFill>
                  <a:srgbClr val="332E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74738" indent="-266700">
              <a:buFont typeface="Wingdings" pitchFamily="2" charset="2"/>
              <a:buChar char="§"/>
              <a:defRPr sz="1400">
                <a:solidFill>
                  <a:srgbClr val="332E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41438" indent="-266700">
              <a:buFont typeface="Wingdings" pitchFamily="2" charset="2"/>
              <a:buChar char="§"/>
              <a:defRPr sz="1200" baseline="0">
                <a:solidFill>
                  <a:srgbClr val="332E29"/>
                </a:solidFill>
              </a:defRPr>
            </a:lvl6pPr>
          </a:lstStyle>
          <a:p>
            <a:pPr lvl="0"/>
            <a:r>
              <a:rPr lang="de-CH" noProof="0" dirty="0"/>
              <a:t>Mustertext – Fliesstext ohne Einrückung auf Folgezeile (Listenebene 1), die Listebenen 2 bis 4 sind mit hierarchisch eingerückten Spiegelpunkten versehen, wobei die Schriftgrösse zur nachfolgenden Stufe jeweils um 2 Punkte abnimmt. Die quadratischen Spiegelpunkte sind unter dem Menüpunkt „Aufzählungszeichen“ anzuwählen.</a:t>
            </a:r>
          </a:p>
          <a:p>
            <a:pPr lvl="1"/>
            <a:r>
              <a:rPr lang="de-CH" noProof="0" dirty="0"/>
              <a:t>Musteraufzählung erste Ebene (Listenebene 2)</a:t>
            </a:r>
          </a:p>
          <a:p>
            <a:pPr lvl="2"/>
            <a:r>
              <a:rPr lang="de-CH" noProof="0" dirty="0"/>
              <a:t>Zweite Ebene (Listenebene 3)</a:t>
            </a:r>
          </a:p>
          <a:p>
            <a:pPr lvl="3"/>
            <a:r>
              <a:rPr lang="de-CH" noProof="0" dirty="0"/>
              <a:t>Dritte Ebene (Listenebene 4)</a:t>
            </a:r>
          </a:p>
          <a:p>
            <a:pPr lvl="4"/>
            <a:r>
              <a:rPr lang="de-CH" noProof="0" dirty="0"/>
              <a:t>Vierte Ebene (Listenebene 5)</a:t>
            </a:r>
          </a:p>
        </p:txBody>
      </p:sp>
    </p:spTree>
    <p:extLst>
      <p:ext uri="{BB962C8B-B14F-4D97-AF65-F5344CB8AC3E}">
        <p14:creationId xmlns:p14="http://schemas.microsoft.com/office/powerpoint/2010/main" val="35003337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  <p15:guide id="2" orient="horz" pos="1366">
          <p15:clr>
            <a:srgbClr val="FBAE40"/>
          </p15:clr>
        </p15:guide>
        <p15:guide id="3" orient="horz" pos="4201">
          <p15:clr>
            <a:srgbClr val="FBAE40"/>
          </p15:clr>
        </p15:guide>
        <p15:guide id="4" pos="438">
          <p15:clr>
            <a:srgbClr val="FBAE40"/>
          </p15:clr>
        </p15:guide>
        <p15:guide id="5" orient="horz" pos="40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6"/>
          <p:cNvSpPr>
            <a:spLocks noGrp="1"/>
          </p:cNvSpPr>
          <p:nvPr>
            <p:ph type="title"/>
          </p:nvPr>
        </p:nvSpPr>
        <p:spPr>
          <a:xfrm>
            <a:off x="585659" y="1273054"/>
            <a:ext cx="11049000" cy="615396"/>
          </a:xfrm>
          <a:prstGeom prst="rect">
            <a:avLst/>
          </a:prstGeom>
        </p:spPr>
        <p:txBody>
          <a:bodyPr/>
          <a:lstStyle>
            <a:lvl1pPr algn="l">
              <a:defRPr sz="2800" b="1" baseline="0">
                <a:solidFill>
                  <a:srgbClr val="332E29"/>
                </a:solidFill>
                <a:latin typeface="Lucida Bright" panose="02040602050505020304" pitchFamily="18" charset="0"/>
                <a:cs typeface="Arial" pitchFamily="34" charset="0"/>
              </a:defRPr>
            </a:lvl1pPr>
          </a:lstStyle>
          <a:p>
            <a:r>
              <a:rPr lang="de-DE" noProof="0"/>
              <a:t>Mastertitelformat bearbeiten</a:t>
            </a:r>
            <a:endParaRPr lang="de-CH" dirty="0"/>
          </a:p>
        </p:txBody>
      </p:sp>
      <p:sp>
        <p:nvSpPr>
          <p:cNvPr id="11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585659" y="1909011"/>
            <a:ext cx="11049000" cy="447558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lang="de-DE" sz="2000" kern="1200" baseline="0" noProof="0" smtClean="0">
                <a:solidFill>
                  <a:srgbClr val="332E2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5113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de-DE" sz="2000" kern="1200" baseline="0" noProof="0" smtClean="0">
                <a:solidFill>
                  <a:srgbClr val="332E2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81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/>
              <a:defRPr lang="de-DE" sz="1800" kern="1200" baseline="0" noProof="0" smtClean="0">
                <a:solidFill>
                  <a:srgbClr val="332E2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0327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de-DE" sz="1600" kern="1200" baseline="0" noProof="0" smtClean="0">
                <a:solidFill>
                  <a:srgbClr val="332E2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82663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de-CH" sz="1400" kern="1200" baseline="0" noProof="0" dirty="0" smtClean="0">
                <a:solidFill>
                  <a:srgbClr val="332E2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CH" noProof="0" dirty="0"/>
              <a:t>Mustertext – Fliesstext ohne Einrückung auf Folgezeile (Listenebene 1), die Listebenen 2 bis 4 sind mit hierarchisch eingerückten Spiegelpunkten versehen, wobei die Schriftgrösse zur nachfolgenden Stufe jeweils um 2 Punkte abnimmt. Die quadratischen Spiegelpunkte sind unter dem Menüpunkt „Aufzählungszeichen“ anzuwählen.</a:t>
            </a:r>
          </a:p>
          <a:p>
            <a:pPr lvl="1"/>
            <a:r>
              <a:rPr lang="de-CH" noProof="0" dirty="0"/>
              <a:t>Musteraufzählung erste Ebene (Listenebene 2)</a:t>
            </a:r>
          </a:p>
          <a:p>
            <a:pPr lvl="2"/>
            <a:r>
              <a:rPr lang="de-CH" noProof="0" dirty="0"/>
              <a:t>Zweite Ebene (Listenebene 3)</a:t>
            </a:r>
          </a:p>
          <a:p>
            <a:pPr lvl="3"/>
            <a:r>
              <a:rPr lang="de-CH" noProof="0" dirty="0"/>
              <a:t>Dritte Ebene (Listenebene 4)</a:t>
            </a:r>
          </a:p>
          <a:p>
            <a:pPr lvl="4"/>
            <a:r>
              <a:rPr lang="de-CH" noProof="0" dirty="0"/>
              <a:t>Vierte Ebene (Listenebene 5)</a:t>
            </a:r>
          </a:p>
        </p:txBody>
      </p:sp>
    </p:spTree>
    <p:extLst>
      <p:ext uri="{BB962C8B-B14F-4D97-AF65-F5344CB8AC3E}">
        <p14:creationId xmlns:p14="http://schemas.microsoft.com/office/powerpoint/2010/main" val="15609014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  <p15:guide id="2" orient="horz" pos="1366">
          <p15:clr>
            <a:srgbClr val="FBAE40"/>
          </p15:clr>
        </p15:guide>
        <p15:guide id="3" pos="438">
          <p15:clr>
            <a:srgbClr val="FBAE40"/>
          </p15:clr>
        </p15:guide>
        <p15:guide id="4" orient="horz" pos="4201">
          <p15:clr>
            <a:srgbClr val="FBAE40"/>
          </p15:clr>
        </p15:guide>
        <p15:guide id="5" orient="horz" pos="404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" y="428"/>
            <a:ext cx="12190001" cy="6856018"/>
          </a:xfrm>
          <a:prstGeom prst="rect">
            <a:avLst/>
          </a:prstGeom>
        </p:spPr>
      </p:pic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0273B43E-D0F7-40B6-BB58-A1EB58C228D4}"/>
              </a:ext>
            </a:extLst>
          </p:cNvPr>
          <p:cNvSpPr txBox="1">
            <a:spLocks/>
          </p:cNvSpPr>
          <p:nvPr userDrawn="1"/>
        </p:nvSpPr>
        <p:spPr>
          <a:xfrm>
            <a:off x="11691938" y="6400299"/>
            <a:ext cx="500062" cy="306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6BFBE5-99D6-463D-88B6-FA87FC70D2D4}" type="slidenum">
              <a:rPr lang="de-CH" smtClean="0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7354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milibib.d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ezb.uni-regensburg.de/fl.phtml?bibid=FHO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fhsg.ch/bibliothek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fhsg.ch/fhs.nsf/de/bibliothek-themenkatalog-wirtschaft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bito-doc.d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ar.google.ch/" TargetMode="External"/><Relationship Id="rId2" Type="http://schemas.openxmlformats.org/officeDocument/2006/relationships/hyperlink" Target="https://books.google.ch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wikipedia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aleph.unisg.ch/F/7A7JFHAF73SMN8SHJXRQLIE3T1MESIX4VDHXPE6PYUS751KPQ9-32762?func=file&amp;file_name=find-b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wissbib.ch/HelpPage/chb_migration" TargetMode="External"/><Relationship Id="rId2" Type="http://schemas.openxmlformats.org/officeDocument/2006/relationships/hyperlink" Target="http://aleph.unisg.ch/F?func=file&amp;file_name=login&amp;local_base=FH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hsg.ch/bibliothek" TargetMode="External"/><Relationship Id="rId5" Type="http://schemas.openxmlformats.org/officeDocument/2006/relationships/hyperlink" Target="http://ezb.uni-regensburg.de/fl.phtml?bibid=FHO" TargetMode="External"/><Relationship Id="rId4" Type="http://schemas.openxmlformats.org/officeDocument/2006/relationships/hyperlink" Target="http://www.milibib.de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musawarhasan12.blogspot.ch/2013/07/week-5-information-literacy.html" TargetMode="External"/><Relationship Id="rId2" Type="http://schemas.openxmlformats.org/officeDocument/2006/relationships/hyperlink" Target="http://www.ub.uni-heidelberg.de/helios/fachinfo/www/schulung/Materialien/Handout_Recherchestrategien.pdf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hsg.ch/bibliothe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issbib.ch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de-CH" dirty="0"/>
              <a:t>Vitus Gämperli, Bibliothek, 21.09.2018, </a:t>
            </a:r>
            <a:r>
              <a:rPr lang="de-CH" dirty="0" err="1"/>
              <a:t>MSc</a:t>
            </a:r>
            <a:r>
              <a:rPr lang="de-CH" dirty="0"/>
              <a:t> Business Administration</a:t>
            </a:r>
            <a:endParaRPr lang="de-CH" dirty="0">
              <a:highlight>
                <a:srgbClr val="FFFF00"/>
              </a:highlight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Wissenschaftliche Recherche</a:t>
            </a:r>
          </a:p>
        </p:txBody>
      </p:sp>
    </p:spTree>
    <p:extLst>
      <p:ext uri="{BB962C8B-B14F-4D97-AF65-F5344CB8AC3E}">
        <p14:creationId xmlns:p14="http://schemas.microsoft.com/office/powerpoint/2010/main" val="4290294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0ED259-0D82-43C4-A758-24087AA07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59" y="1273054"/>
            <a:ext cx="11049000" cy="615396"/>
          </a:xfrm>
        </p:spPr>
        <p:txBody>
          <a:bodyPr/>
          <a:lstStyle/>
          <a:p>
            <a:r>
              <a:rPr lang="de-CH" dirty="0"/>
              <a:t>Bücher im Katalog – E-Books im E-Book-Portal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ABB8D8-9C6F-4532-8054-6CBAB2DFF39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b="1" dirty="0"/>
              <a:t>E-Books (lizenziert an der FHO)</a:t>
            </a:r>
          </a:p>
          <a:p>
            <a:endParaRPr lang="de-CH" b="1" dirty="0"/>
          </a:p>
          <a:p>
            <a:r>
              <a:rPr lang="de-CH" dirty="0"/>
              <a:t>Portal unter </a:t>
            </a:r>
            <a:r>
              <a:rPr lang="de-CH" dirty="0">
                <a:hlinkClick r:id="rId2"/>
              </a:rPr>
              <a:t>www.milibib.de</a:t>
            </a:r>
            <a:endParaRPr lang="de-CH" dirty="0"/>
          </a:p>
          <a:p>
            <a:endParaRPr lang="de-CH" dirty="0"/>
          </a:p>
          <a:p>
            <a:endParaRPr lang="de-CH" b="1" dirty="0"/>
          </a:p>
          <a:p>
            <a:r>
              <a:rPr lang="de-CH" b="1" dirty="0"/>
              <a:t>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BCF7174-A579-4783-B56F-AD5BC9CA436E}"/>
              </a:ext>
            </a:extLst>
          </p:cNvPr>
          <p:cNvSpPr txBox="1"/>
          <p:nvPr/>
        </p:nvSpPr>
        <p:spPr>
          <a:xfrm>
            <a:off x="585659" y="5785791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ym typeface="Wingdings" panose="05000000000000000000" pitchFamily="2" charset="2"/>
              </a:rPr>
              <a:t> Mehr als 13'000 wissenschaftliche E-Books zum Download (via VPN)</a:t>
            </a:r>
            <a:endParaRPr lang="de-CH"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C13EE95-D862-496E-A612-81CC53C1A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59" y="3607264"/>
            <a:ext cx="7190476" cy="30095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63E78E7-43EE-4AE4-B34B-0D4B231DD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452" y="3021497"/>
            <a:ext cx="5865366" cy="31174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683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Zeitschriften im Katalog – E-Journals in der EZB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218BB7A-F8F9-4DD5-BD2E-8661347993A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b="1" dirty="0"/>
              <a:t>Bibliothekskatalog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723D742-6459-406B-BDCF-AC2E47177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59" y="2367217"/>
            <a:ext cx="10441026" cy="34803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0719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E67DE5-E741-4921-A893-2673FBA95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Zeitschriften im Katalog – E-Journals in der EZB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9C14CF-76E9-4BFE-B053-A32ADC619C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b="1" dirty="0"/>
              <a:t>Elektronische Zeitschriftenbibliothek (EZB)</a:t>
            </a:r>
          </a:p>
          <a:p>
            <a:endParaRPr lang="de-CH" b="1" dirty="0"/>
          </a:p>
          <a:p>
            <a:r>
              <a:rPr lang="de-CH" dirty="0"/>
              <a:t>Zugriff unter </a:t>
            </a:r>
            <a:r>
              <a:rPr lang="de-CH" dirty="0">
                <a:hlinkClick r:id="rId2"/>
              </a:rPr>
              <a:t>www.ezb.uni-regensburg.de/FHO</a:t>
            </a:r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>
              <a:sym typeface="Wingdings" panose="05000000000000000000" pitchFamily="2" charset="2"/>
            </a:endParaRPr>
          </a:p>
          <a:p>
            <a:r>
              <a:rPr lang="de-CH" dirty="0">
                <a:sym typeface="Wingdings" panose="05000000000000000000" pitchFamily="2" charset="2"/>
              </a:rPr>
              <a:t> Über 10'000 lizenzierte E-Journals </a:t>
            </a:r>
            <a:br>
              <a:rPr lang="de-CH" dirty="0">
                <a:sym typeface="Wingdings" panose="05000000000000000000" pitchFamily="2" charset="2"/>
              </a:rPr>
            </a:br>
            <a:r>
              <a:rPr lang="de-CH" dirty="0">
                <a:sym typeface="Wingdings" panose="05000000000000000000" pitchFamily="2" charset="2"/>
              </a:rPr>
              <a:t>zum Download (via VPN)</a:t>
            </a: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57871C3-C20D-441B-B879-43C92EA51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59" y="2963104"/>
            <a:ext cx="8733183" cy="34214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CD25D8D-9111-458C-834C-29EF410D72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60"/>
          <a:stretch/>
        </p:blipFill>
        <p:spPr>
          <a:xfrm>
            <a:off x="3807198" y="2963104"/>
            <a:ext cx="7304762" cy="33963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295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D8D2E-39FA-42A3-88A7-C82166D76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59" y="1264038"/>
            <a:ext cx="11049000" cy="615396"/>
          </a:xfrm>
        </p:spPr>
        <p:txBody>
          <a:bodyPr/>
          <a:lstStyle/>
          <a:p>
            <a:r>
              <a:rPr lang="de-CH" dirty="0"/>
              <a:t>Aufsätze in Datenbanken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C9616B-B3F3-41CD-9123-750C4483296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b="1" dirty="0"/>
              <a:t>Zugang zu den Datenbanken</a:t>
            </a:r>
          </a:p>
          <a:p>
            <a:endParaRPr lang="de-CH" b="1" dirty="0"/>
          </a:p>
          <a:p>
            <a:r>
              <a:rPr lang="de-CH" dirty="0"/>
              <a:t>Schnelle Datenbanksuche </a:t>
            </a:r>
            <a:br>
              <a:rPr lang="de-CH" dirty="0"/>
            </a:br>
            <a:r>
              <a:rPr lang="de-CH" dirty="0"/>
              <a:t>im Themenkatalog: </a:t>
            </a:r>
            <a:r>
              <a:rPr lang="de-CH" dirty="0">
                <a:hlinkClick r:id="rId2"/>
              </a:rPr>
              <a:t>www.fhsg.ch/bibliothek</a:t>
            </a:r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r>
              <a:rPr lang="de-CH" dirty="0">
                <a:sym typeface="Wingdings" panose="05000000000000000000" pitchFamily="2" charset="2"/>
              </a:rPr>
              <a:t> Freier Zugang zu kosten-</a:t>
            </a:r>
            <a:br>
              <a:rPr lang="de-CH" dirty="0">
                <a:sym typeface="Wingdings" panose="05000000000000000000" pitchFamily="2" charset="2"/>
              </a:rPr>
            </a:br>
            <a:endParaRPr lang="de-CH" dirty="0"/>
          </a:p>
          <a:p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CAF5964-8CBB-417D-BD52-E06E1EE1B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9" y="3318842"/>
            <a:ext cx="3314239" cy="3301418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AFFB7398-4A61-47B4-B16E-E4B22587A3AF}"/>
              </a:ext>
            </a:extLst>
          </p:cNvPr>
          <p:cNvSpPr/>
          <p:nvPr/>
        </p:nvSpPr>
        <p:spPr>
          <a:xfrm>
            <a:off x="728666" y="5092282"/>
            <a:ext cx="1690081" cy="2181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9B99081-6777-4EDB-8711-A173A04AC5DB}"/>
              </a:ext>
            </a:extLst>
          </p:cNvPr>
          <p:cNvSpPr/>
          <p:nvPr/>
        </p:nvSpPr>
        <p:spPr>
          <a:xfrm>
            <a:off x="728666" y="5456557"/>
            <a:ext cx="1690081" cy="2181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CB97C0F-6CB1-4F23-AF8F-150E12B54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5384"/>
            <a:ext cx="5721519" cy="273025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71BD62B-68EA-4B7D-94F2-A97F523C86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8537" y="2833646"/>
            <a:ext cx="5054146" cy="4003015"/>
          </a:xfrm>
          <a:prstGeom prst="rect">
            <a:avLst/>
          </a:prstGeom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6C9CF9AF-8F18-4383-9F36-8CB064B920E9}"/>
              </a:ext>
            </a:extLst>
          </p:cNvPr>
          <p:cNvCxnSpPr>
            <a:cxnSpLocks/>
          </p:cNvCxnSpPr>
          <p:nvPr/>
        </p:nvCxnSpPr>
        <p:spPr>
          <a:xfrm>
            <a:off x="2482127" y="5584946"/>
            <a:ext cx="3863681" cy="6061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2818E41-908E-430A-A1B9-D7299F827ED6}"/>
              </a:ext>
            </a:extLst>
          </p:cNvPr>
          <p:cNvCxnSpPr>
            <a:cxnSpLocks/>
          </p:cNvCxnSpPr>
          <p:nvPr/>
        </p:nvCxnSpPr>
        <p:spPr>
          <a:xfrm flipV="1">
            <a:off x="2482127" y="2499919"/>
            <a:ext cx="3549557" cy="25923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chteck 19">
            <a:extLst>
              <a:ext uri="{FF2B5EF4-FFF2-40B4-BE49-F238E27FC236}">
                <a16:creationId xmlns:a16="http://schemas.microsoft.com/office/drawing/2014/main" id="{B22F08DD-C4B1-4996-9F70-67162C3B420F}"/>
              </a:ext>
            </a:extLst>
          </p:cNvPr>
          <p:cNvSpPr/>
          <p:nvPr/>
        </p:nvSpPr>
        <p:spPr>
          <a:xfrm>
            <a:off x="6209853" y="1876152"/>
            <a:ext cx="1851967" cy="3637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D5638EB-E4BE-4E48-9D8E-441F4414B49A}"/>
              </a:ext>
            </a:extLst>
          </p:cNvPr>
          <p:cNvSpPr/>
          <p:nvPr/>
        </p:nvSpPr>
        <p:spPr>
          <a:xfrm>
            <a:off x="6877323" y="6511203"/>
            <a:ext cx="1690081" cy="2181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616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59C2A3-DDFE-41FD-AC71-D92A10135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Elektronische Datenbanken</a:t>
            </a:r>
          </a:p>
        </p:txBody>
      </p:sp>
      <p:pic>
        <p:nvPicPr>
          <p:cNvPr id="4" name="Grafik 3">
            <a:hlinkClick r:id="rId2"/>
            <a:extLst>
              <a:ext uri="{FF2B5EF4-FFF2-40B4-BE49-F238E27FC236}">
                <a16:creationId xmlns:a16="http://schemas.microsoft.com/office/drawing/2014/main" id="{5229C91F-1897-43C1-BC5C-47B4DDEAD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59" y="1888450"/>
            <a:ext cx="6570150" cy="1048513"/>
          </a:xfrm>
          <a:prstGeom prst="rect">
            <a:avLst/>
          </a:prstGeom>
        </p:spPr>
      </p:pic>
      <p:pic>
        <p:nvPicPr>
          <p:cNvPr id="5" name="Grafik 4">
            <a:hlinkClick r:id="rId2"/>
            <a:extLst>
              <a:ext uri="{FF2B5EF4-FFF2-40B4-BE49-F238E27FC236}">
                <a16:creationId xmlns:a16="http://schemas.microsoft.com/office/drawing/2014/main" id="{D0512B26-D62A-4A1C-9C21-07B681C47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659" y="3061801"/>
            <a:ext cx="8038224" cy="16875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8EDBBB0-0B55-4F86-8011-A5DD50E267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195" y="4874203"/>
            <a:ext cx="8289677" cy="77388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7F95446-D2B3-489D-A07E-F5E82FE582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426" y="5772930"/>
            <a:ext cx="8277213" cy="67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5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CE084C-A725-4C4C-B68F-4A026359F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Elektronische Datenbanken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B8302D3-FAFC-412C-B316-96E3CBF67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59" y="1888450"/>
            <a:ext cx="5521526" cy="126062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6EDC767-9AD4-4858-97C0-E0A3FBAA8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59" y="5053012"/>
            <a:ext cx="5521526" cy="148656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EB86FC5-FD67-46C3-962E-8446E3F1F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659" y="3315509"/>
            <a:ext cx="5521526" cy="1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4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9EB0F7-D193-46C2-830E-62FD63208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Wichtige Funktionen in Datenbanken </a:t>
            </a:r>
            <a:r>
              <a:rPr lang="de-CH" sz="1600" dirty="0"/>
              <a:t>(1)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755891-63E0-4AF8-8F26-B5B9B29A29F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CH" b="1" dirty="0">
              <a:solidFill>
                <a:srgbClr val="0070C0"/>
              </a:solidFill>
            </a:endParaRPr>
          </a:p>
          <a:p>
            <a:r>
              <a:rPr lang="de-CH" b="1" dirty="0">
                <a:solidFill>
                  <a:srgbClr val="0070C0"/>
                </a:solidFill>
              </a:rPr>
              <a:t>(gewisse Datenbanken unterstützen nicht alle Funktionen)</a:t>
            </a:r>
          </a:p>
          <a:p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Einfache Suche (</a:t>
            </a:r>
            <a:r>
              <a:rPr lang="de-CH" dirty="0" err="1"/>
              <a:t>basic</a:t>
            </a:r>
            <a:r>
              <a:rPr lang="de-CH" dirty="0"/>
              <a:t> </a:t>
            </a:r>
            <a:r>
              <a:rPr lang="de-CH" dirty="0" err="1"/>
              <a:t>search</a:t>
            </a:r>
            <a:r>
              <a:rPr lang="de-CH" dirty="0"/>
              <a:t>, </a:t>
            </a:r>
            <a:r>
              <a:rPr lang="de-CH" dirty="0" err="1"/>
              <a:t>standard</a:t>
            </a:r>
            <a:r>
              <a:rPr lang="de-CH" dirty="0"/>
              <a:t> </a:t>
            </a:r>
            <a:r>
              <a:rPr lang="de-CH" dirty="0" err="1"/>
              <a:t>search</a:t>
            </a:r>
            <a:r>
              <a:rPr lang="de-CH" dirty="0"/>
              <a:t>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Erweiterte Suche (</a:t>
            </a:r>
            <a:r>
              <a:rPr lang="de-CH" dirty="0" err="1"/>
              <a:t>advanced</a:t>
            </a:r>
            <a:r>
              <a:rPr lang="de-CH" dirty="0"/>
              <a:t> </a:t>
            </a:r>
            <a:r>
              <a:rPr lang="de-CH" dirty="0" err="1"/>
              <a:t>search</a:t>
            </a:r>
            <a:r>
              <a:rPr lang="de-CH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Schlagwörter, Thesaurus, Topic, </a:t>
            </a:r>
            <a:r>
              <a:rPr lang="de-CH" dirty="0" err="1"/>
              <a:t>Subject</a:t>
            </a:r>
            <a:r>
              <a:rPr lang="de-CH" dirty="0"/>
              <a:t> </a:t>
            </a:r>
            <a:r>
              <a:rPr lang="de-CH" dirty="0" err="1"/>
              <a:t>Headings</a:t>
            </a:r>
            <a:r>
              <a:rPr lang="de-CH" dirty="0"/>
              <a:t>, Deskriptor,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Filter (nach Dokumententyp, nach Jahr, nach Sprache,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Suchhistorie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Datenexport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24404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465C15-41DF-4D1E-ACF0-8FFC43844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Wichtige Funktionen in Datenbanken </a:t>
            </a:r>
            <a:r>
              <a:rPr lang="de-CH" sz="1600" dirty="0"/>
              <a:t>(2)</a:t>
            </a: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D68A326-EA75-4904-A998-D9A6B2564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59" y="1888449"/>
            <a:ext cx="5982477" cy="228926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2C32F57-42FA-48E5-BA20-9174D9EAE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59" y="4218697"/>
            <a:ext cx="5982477" cy="22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87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0C5782-1185-4D3B-A7E6-A91E087B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Wichtige Funktionen in Datenbanken </a:t>
            </a:r>
            <a:r>
              <a:rPr lang="de-CH" sz="1600" dirty="0"/>
              <a:t>(3)</a:t>
            </a:r>
            <a:endParaRPr lang="de-CH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B97C0114-2C8C-4A41-BFCE-5767313C3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59" y="1888450"/>
            <a:ext cx="8591897" cy="453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74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525AF-D71C-4DBB-8611-A9955D183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Wichtige Funktionen in Datenbanken </a:t>
            </a:r>
            <a:r>
              <a:rPr lang="de-CH" sz="1600" dirty="0"/>
              <a:t>(4)</a:t>
            </a:r>
          </a:p>
        </p:txBody>
      </p:sp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A135DA69-FD3A-4735-B382-4087297AD1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" t="1309" r="1739" b="6581"/>
          <a:stretch/>
        </p:blipFill>
        <p:spPr>
          <a:xfrm>
            <a:off x="585659" y="1888450"/>
            <a:ext cx="7490450" cy="45291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7517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Ziele der Text-Recherche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585696" y="1920228"/>
            <a:ext cx="11606303" cy="4937772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endParaRPr lang="de-CH" b="1" dirty="0"/>
          </a:p>
          <a:p>
            <a:pPr>
              <a:spcAft>
                <a:spcPts val="2400"/>
              </a:spcAft>
            </a:pPr>
            <a:r>
              <a:rPr lang="de-CH" b="1" dirty="0"/>
              <a:t>1. Was suchen? 	</a:t>
            </a:r>
            <a:r>
              <a:rPr lang="de-CH" dirty="0"/>
              <a:t>Sie kennen die </a:t>
            </a:r>
            <a:r>
              <a:rPr lang="de-CH" dirty="0">
                <a:solidFill>
                  <a:srgbClr val="0070C0"/>
                </a:solidFill>
              </a:rPr>
              <a:t>verschiedenen Quellen </a:t>
            </a:r>
            <a:r>
              <a:rPr lang="de-CH" dirty="0"/>
              <a:t>für die erfolgreiche Literatur-				Recherche </a:t>
            </a:r>
          </a:p>
          <a:p>
            <a:pPr>
              <a:spcAft>
                <a:spcPts val="2400"/>
              </a:spcAft>
            </a:pPr>
            <a:r>
              <a:rPr lang="de-CH" b="1" dirty="0"/>
              <a:t>2. Wo suchen? 	</a:t>
            </a:r>
            <a:r>
              <a:rPr lang="de-CH" dirty="0"/>
              <a:t>Sie wissen, </a:t>
            </a:r>
            <a:r>
              <a:rPr lang="de-CH" dirty="0">
                <a:solidFill>
                  <a:schemeClr val="accent1">
                    <a:lumMod val="75000"/>
                  </a:schemeClr>
                </a:solidFill>
              </a:rPr>
              <a:t>wo</a:t>
            </a:r>
            <a:r>
              <a:rPr lang="de-CH" dirty="0"/>
              <a:t> Sie die verschiedenen Quellen finden</a:t>
            </a:r>
          </a:p>
          <a:p>
            <a:pPr>
              <a:spcAft>
                <a:spcPts val="2400"/>
              </a:spcAft>
            </a:pPr>
            <a:r>
              <a:rPr lang="de-CH" b="1" dirty="0"/>
              <a:t>3. Wie suchen? 	</a:t>
            </a:r>
            <a:r>
              <a:rPr lang="de-CH" dirty="0"/>
              <a:t>Sie wissen, wie Sie </a:t>
            </a:r>
            <a:r>
              <a:rPr lang="de-CH" dirty="0">
                <a:solidFill>
                  <a:srgbClr val="000000"/>
                </a:solidFill>
              </a:rPr>
              <a:t>von einem Literaturnachweis </a:t>
            </a:r>
            <a:r>
              <a:rPr lang="de-CH" dirty="0">
                <a:solidFill>
                  <a:srgbClr val="0070C0"/>
                </a:solidFill>
              </a:rPr>
              <a:t>zum vollständigen Text 				</a:t>
            </a:r>
            <a:r>
              <a:rPr lang="de-CH" dirty="0"/>
              <a:t>gelangen</a:t>
            </a:r>
          </a:p>
          <a:p>
            <a:pPr>
              <a:spcAft>
                <a:spcPts val="2400"/>
              </a:spcAft>
            </a:pPr>
            <a:r>
              <a:rPr lang="de-CH" b="1" dirty="0"/>
              <a:t>4. Wo finden?	 	</a:t>
            </a:r>
            <a:r>
              <a:rPr lang="de-CH" dirty="0"/>
              <a:t>Sie wissen, wie Sie die gesuchten Medien </a:t>
            </a:r>
            <a:r>
              <a:rPr lang="de-CH" dirty="0">
                <a:solidFill>
                  <a:srgbClr val="0070C0"/>
                </a:solidFill>
              </a:rPr>
              <a:t>in der Bibliothek </a:t>
            </a:r>
            <a:r>
              <a:rPr lang="de-CH" dirty="0"/>
              <a:t>finden.</a:t>
            </a:r>
          </a:p>
          <a:p>
            <a:pPr>
              <a:spcAft>
                <a:spcPts val="2400"/>
              </a:spcAft>
            </a:pPr>
            <a:r>
              <a:rPr lang="de-CH" b="1" dirty="0"/>
              <a:t>5. </a:t>
            </a:r>
            <a:r>
              <a:rPr lang="de-CH" b="1" dirty="0" err="1"/>
              <a:t>Qualitätkontrolle</a:t>
            </a:r>
            <a:r>
              <a:rPr lang="de-CH" b="1" dirty="0"/>
              <a:t>	</a:t>
            </a:r>
            <a:r>
              <a:rPr lang="de-CH" dirty="0"/>
              <a:t>Sie können die </a:t>
            </a:r>
            <a:r>
              <a:rPr lang="de-CH" dirty="0">
                <a:solidFill>
                  <a:srgbClr val="0070C0"/>
                </a:solidFill>
              </a:rPr>
              <a:t>Qualität eines Textes </a:t>
            </a:r>
            <a:r>
              <a:rPr lang="de-CH" dirty="0"/>
              <a:t>einschätzen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E015AED-471B-4D1D-AD4A-DD696495698A}"/>
              </a:ext>
            </a:extLst>
          </p:cNvPr>
          <p:cNvSpPr/>
          <p:nvPr/>
        </p:nvSpPr>
        <p:spPr>
          <a:xfrm>
            <a:off x="585696" y="2464904"/>
            <a:ext cx="10519626" cy="8481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0796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3">
            <a:extLst>
              <a:ext uri="{FF2B5EF4-FFF2-40B4-BE49-F238E27FC236}">
                <a16:creationId xmlns:a16="http://schemas.microsoft.com/office/drawing/2014/main" id="{5F656BC5-A919-4C3C-98E2-5A9D02B90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59" y="1888449"/>
            <a:ext cx="9321488" cy="4487183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0EECC251-6103-48DE-B6BF-080319CCD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Wichtige Funktionen in Datenbanken </a:t>
            </a:r>
            <a:r>
              <a:rPr lang="de-CH" sz="1600" dirty="0"/>
              <a:t>(4.1)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9791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D8451-5C0A-4297-A850-EC5DAB848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Wichtige Funktionen in Datenbanken </a:t>
            </a:r>
            <a:r>
              <a:rPr lang="de-CH" sz="1600" dirty="0"/>
              <a:t>(5)</a:t>
            </a:r>
            <a:endParaRPr lang="de-CH" dirty="0"/>
          </a:p>
        </p:txBody>
      </p:sp>
      <p:pic>
        <p:nvPicPr>
          <p:cNvPr id="6" name="Inhaltsplatzhalter 9">
            <a:extLst>
              <a:ext uri="{FF2B5EF4-FFF2-40B4-BE49-F238E27FC236}">
                <a16:creationId xmlns:a16="http://schemas.microsoft.com/office/drawing/2014/main" id="{00D35A93-8ACC-44FF-96D7-F050FF0DCBE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85659" y="1888449"/>
            <a:ext cx="6758200" cy="455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14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D279226F-F730-4569-BBC3-F868CF248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59" y="1888450"/>
            <a:ext cx="8197614" cy="4531331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FDABAF4B-5A8D-4B58-A64D-58C3CF36A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Wichtige Funktionen in Datenbanken </a:t>
            </a:r>
            <a:r>
              <a:rPr lang="de-CH" sz="1600" dirty="0"/>
              <a:t>(5.1)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24745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B6ED22-1816-4BB4-8563-D7CD881D4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Wichtige Funktionen in Datenbanken </a:t>
            </a:r>
            <a:r>
              <a:rPr lang="de-CH" sz="1600" dirty="0"/>
              <a:t>(5.2)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5B8FCCD-3872-4191-BC79-851EE6F3CC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" t="1728" r="1140" b="6306"/>
          <a:stretch/>
        </p:blipFill>
        <p:spPr>
          <a:xfrm>
            <a:off x="585658" y="1888450"/>
            <a:ext cx="7557055" cy="452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56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732DAD-5BE4-48C0-8801-D8A675AB7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Wichtige Funktionen in Datenbanken </a:t>
            </a:r>
            <a:r>
              <a:rPr lang="de-CH" sz="1600" dirty="0"/>
              <a:t>(5.3)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3D2CD180-5CFB-4FF1-A7C3-B771A0E17D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2" t="1481" r="3051" b="1077"/>
          <a:stretch/>
        </p:blipFill>
        <p:spPr>
          <a:xfrm>
            <a:off x="585659" y="1888450"/>
            <a:ext cx="4338679" cy="458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87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B7C4EC-7739-4565-930B-96C2961F1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Wichtige Funktionen in Datenbanken </a:t>
            </a:r>
            <a:r>
              <a:rPr lang="de-CH" sz="1600" dirty="0"/>
              <a:t>(5.4)</a:t>
            </a:r>
            <a:endParaRPr lang="de-CH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226CDE22-243F-4BBD-9C03-9370B569F2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0"/>
          <a:stretch/>
        </p:blipFill>
        <p:spPr>
          <a:xfrm>
            <a:off x="585659" y="1888450"/>
            <a:ext cx="7088005" cy="457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65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3D03A3-DA3B-4B34-89B7-76EA9A14A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Wichtige Funktionen in Datenbanken </a:t>
            </a:r>
            <a:r>
              <a:rPr lang="de-CH" sz="1600" dirty="0"/>
              <a:t>(6)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F9C4A29F-C5F9-48AD-BCF9-6E5F90BB3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59" y="1888450"/>
            <a:ext cx="8219680" cy="453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68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CEFF75-921A-489E-ADEF-CFC6CBA73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Wichtige Funktionen in Datenbanken </a:t>
            </a:r>
            <a:r>
              <a:rPr lang="de-CH" sz="1600" dirty="0"/>
              <a:t>(6.1)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73DE3E4-BB7F-4D03-A51C-81CF8CC1F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59" y="1888451"/>
            <a:ext cx="7543273" cy="453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80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61074D-72F2-44A2-8D72-01E51FB53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subito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950F69-F283-4F11-9DA4-19343EDEBCD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b="1" dirty="0"/>
              <a:t>Dokumentenlieferdienst</a:t>
            </a:r>
          </a:p>
          <a:p>
            <a:endParaRPr lang="de-CH" b="1" dirty="0"/>
          </a:p>
          <a:p>
            <a:r>
              <a:rPr lang="de-CH" b="1" dirty="0"/>
              <a:t>Recherche</a:t>
            </a:r>
            <a:r>
              <a:rPr lang="de-CH" dirty="0"/>
              <a:t> unter </a:t>
            </a:r>
            <a:r>
              <a:rPr lang="de-CH" dirty="0">
                <a:hlinkClick r:id="rId3"/>
              </a:rPr>
              <a:t>www.subito-doc.de</a:t>
            </a:r>
            <a:endParaRPr lang="de-CH" dirty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CH" dirty="0">
                <a:sym typeface="Wingdings" panose="05000000000000000000" pitchFamily="2" charset="2"/>
              </a:rPr>
              <a:t>Kopien von Zeitschriftenaufsätzen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de-CH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de-CH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de-CH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CH" dirty="0">
                <a:sym typeface="Wingdings" panose="05000000000000000000" pitchFamily="2" charset="2"/>
              </a:rPr>
              <a:t>Breites Angebot (vor allem Deutschland)</a:t>
            </a:r>
          </a:p>
          <a:p>
            <a:r>
              <a:rPr lang="de-CH" dirty="0">
                <a:sym typeface="Wingdings" panose="05000000000000000000" pitchFamily="2" charset="2"/>
              </a:rPr>
              <a:t>     </a:t>
            </a:r>
            <a:r>
              <a:rPr lang="de-CH" dirty="0">
                <a:solidFill>
                  <a:srgbClr val="0070C0"/>
                </a:solidFill>
                <a:sym typeface="Wingdings" panose="05000000000000000000" pitchFamily="2" charset="2"/>
              </a:rPr>
              <a:t>(Registrierung auch für Abfrage erforderlich)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CE47721-B0FA-49A7-B696-13FD0610A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350" y="1909011"/>
            <a:ext cx="5089309" cy="302640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265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45F118-643E-4615-8239-DD7F53995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Recherche-Hilfen im freien Internet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B2B549-4716-4575-A592-216C6693C3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de-CH" dirty="0"/>
              <a:t>Google Books		</a:t>
            </a:r>
            <a:r>
              <a:rPr lang="de-CH" dirty="0">
                <a:hlinkClick r:id="rId2"/>
              </a:rPr>
              <a:t>https://books.google.ch/</a:t>
            </a:r>
            <a:endParaRPr lang="de-CH" dirty="0"/>
          </a:p>
          <a:p>
            <a:pPr marL="342900" indent="-342900">
              <a:buFontTx/>
              <a:buChar char="-"/>
            </a:pPr>
            <a:endParaRPr lang="de-CH" dirty="0"/>
          </a:p>
          <a:p>
            <a:pPr marL="342900" indent="-342900">
              <a:buFontTx/>
              <a:buChar char="-"/>
            </a:pPr>
            <a:r>
              <a:rPr lang="de-CH" dirty="0"/>
              <a:t>Google Scholar		</a:t>
            </a:r>
            <a:r>
              <a:rPr lang="de-CH" dirty="0">
                <a:hlinkClick r:id="rId3"/>
              </a:rPr>
              <a:t>http://scholar.google.ch/</a:t>
            </a:r>
            <a:endParaRPr lang="de-CH" dirty="0"/>
          </a:p>
          <a:p>
            <a:pPr marL="342900" indent="-342900">
              <a:buFontTx/>
              <a:buChar char="-"/>
            </a:pPr>
            <a:endParaRPr lang="de-CH" dirty="0"/>
          </a:p>
          <a:p>
            <a:pPr marL="342900" indent="-342900">
              <a:buFontTx/>
              <a:buChar char="-"/>
            </a:pPr>
            <a:r>
              <a:rPr lang="de-CH" dirty="0"/>
              <a:t>Wikipedia			</a:t>
            </a:r>
            <a:r>
              <a:rPr lang="de-CH" dirty="0">
                <a:hlinkClick r:id="rId4"/>
              </a:rPr>
              <a:t>www.wikipedia.org</a:t>
            </a:r>
            <a:br>
              <a:rPr lang="de-CH" dirty="0"/>
            </a:br>
            <a:r>
              <a:rPr lang="de-CH" dirty="0"/>
              <a:t>(nicht als Quelle zitieren)			</a:t>
            </a:r>
          </a:p>
          <a:p>
            <a:pPr marL="342900" indent="-342900">
              <a:buFontTx/>
              <a:buChar char="-"/>
            </a:pPr>
            <a:endParaRPr lang="de-CH" dirty="0"/>
          </a:p>
          <a:p>
            <a:pPr marL="285750" indent="-285750">
              <a:buFont typeface="Wingdings" panose="05000000000000000000" pitchFamily="2" charset="2"/>
              <a:buChar char="à"/>
              <a:defRPr/>
            </a:pPr>
            <a:r>
              <a:rPr lang="de-CH" dirty="0">
                <a:sym typeface="Wingdings" pitchFamily="2" charset="2"/>
              </a:rPr>
              <a:t>Webbasierte Suchmaschinen &amp; Communities können sehr wertvolle Ergänzungen zu den von den Bibliotheken gekauften Inhalten sein, um </a:t>
            </a:r>
            <a:r>
              <a:rPr lang="de-CH" b="1" dirty="0">
                <a:solidFill>
                  <a:srgbClr val="0070C0"/>
                </a:solidFill>
                <a:sym typeface="Wingdings" pitchFamily="2" charset="2"/>
              </a:rPr>
              <a:t>Volltext</a:t>
            </a:r>
            <a:r>
              <a:rPr lang="de-CH" dirty="0">
                <a:sym typeface="Wingdings" pitchFamily="2" charset="2"/>
              </a:rPr>
              <a:t>-Dokumente zu finden. Eine erste Suche im freien Internet ist </a:t>
            </a:r>
            <a:r>
              <a:rPr lang="de-CH" dirty="0" err="1">
                <a:sym typeface="Wingdings" pitchFamily="2" charset="2"/>
              </a:rPr>
              <a:t>i.O</a:t>
            </a:r>
            <a:r>
              <a:rPr lang="de-CH" dirty="0">
                <a:sym typeface="Wingdings" pitchFamily="2" charset="2"/>
              </a:rPr>
              <a:t>., reicht aber nicht.</a:t>
            </a:r>
          </a:p>
          <a:p>
            <a:pPr>
              <a:defRPr/>
            </a:pPr>
            <a:r>
              <a:rPr lang="de-CH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CH" b="1" dirty="0">
                <a:solidFill>
                  <a:srgbClr val="0070C0"/>
                </a:solidFill>
                <a:sym typeface="Wingdings" pitchFamily="2" charset="2"/>
              </a:rPr>
              <a:t>Qualifizierte Suchbegriffe </a:t>
            </a:r>
            <a:r>
              <a:rPr lang="de-CH" dirty="0">
                <a:sym typeface="Wingdings" pitchFamily="2" charset="2"/>
              </a:rPr>
              <a:t>einsetzen und sich nicht mit erstbester Quelle zufrieden geben.</a:t>
            </a:r>
          </a:p>
          <a:p>
            <a:pPr marL="285750" indent="-285750">
              <a:buFont typeface="Wingdings" panose="05000000000000000000" pitchFamily="2" charset="2"/>
              <a:buChar char="à"/>
              <a:defRPr/>
            </a:pPr>
            <a:r>
              <a:rPr lang="de-CH" dirty="0">
                <a:sym typeface="Wingdings" pitchFamily="2" charset="2"/>
              </a:rPr>
              <a:t>Beurteilung der </a:t>
            </a:r>
            <a:r>
              <a:rPr lang="de-CH" b="1" dirty="0">
                <a:solidFill>
                  <a:srgbClr val="0070C0"/>
                </a:solidFill>
                <a:sym typeface="Wingdings" pitchFamily="2" charset="2"/>
              </a:rPr>
              <a:t>Relevanz </a:t>
            </a:r>
            <a:r>
              <a:rPr lang="de-CH" dirty="0">
                <a:solidFill>
                  <a:srgbClr val="000000"/>
                </a:solidFill>
                <a:sym typeface="Wingdings" pitchFamily="2" charset="2"/>
              </a:rPr>
              <a:t>und</a:t>
            </a:r>
            <a:r>
              <a:rPr lang="de-CH" b="1" dirty="0">
                <a:solidFill>
                  <a:srgbClr val="0070C0"/>
                </a:solidFill>
                <a:sym typeface="Wingdings" pitchFamily="2" charset="2"/>
              </a:rPr>
              <a:t> Qualität</a:t>
            </a:r>
            <a:r>
              <a:rPr lang="de-CH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de-CH" dirty="0">
                <a:sym typeface="Wingdings" pitchFamily="2" charset="2"/>
              </a:rPr>
              <a:t>der Quellen aus dem Web ist entscheidend.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de-CH" dirty="0"/>
          </a:p>
          <a:p>
            <a:pPr marL="342900" indent="-342900">
              <a:buFontTx/>
              <a:buChar char="-"/>
            </a:pPr>
            <a:endParaRPr lang="de-CH" dirty="0"/>
          </a:p>
          <a:p>
            <a:pPr marL="342900" indent="-342900">
              <a:buFontTx/>
              <a:buChar char="-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84149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Arten von Quellen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11033369" y="-1661677"/>
            <a:ext cx="8766851" cy="3550130"/>
          </a:xfrm>
        </p:spPr>
        <p:txBody>
          <a:bodyPr/>
          <a:lstStyle/>
          <a:p>
            <a:pPr>
              <a:spcAft>
                <a:spcPts val="2400"/>
              </a:spcAft>
            </a:pPr>
            <a:endParaRPr lang="de-CH" b="1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BF736ACC-D37A-43FF-BECD-88C534D29C45}"/>
              </a:ext>
            </a:extLst>
          </p:cNvPr>
          <p:cNvGrpSpPr/>
          <p:nvPr/>
        </p:nvGrpSpPr>
        <p:grpSpPr>
          <a:xfrm>
            <a:off x="740101" y="2188994"/>
            <a:ext cx="11166728" cy="4669005"/>
            <a:chOff x="-36512" y="3337920"/>
            <a:chExt cx="8705666" cy="3331440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D93BC451-F915-4C91-95CD-FB01A4BB10CD}"/>
                </a:ext>
              </a:extLst>
            </p:cNvPr>
            <p:cNvGrpSpPr/>
            <p:nvPr/>
          </p:nvGrpSpPr>
          <p:grpSpPr>
            <a:xfrm>
              <a:off x="-36512" y="3345991"/>
              <a:ext cx="8705666" cy="3323369"/>
              <a:chOff x="-500063" y="2979006"/>
              <a:chExt cx="8705666" cy="3323369"/>
            </a:xfrm>
          </p:grpSpPr>
          <p:sp>
            <p:nvSpPr>
              <p:cNvPr id="8" name="Textfeld 4">
                <a:extLst>
                  <a:ext uri="{FF2B5EF4-FFF2-40B4-BE49-F238E27FC236}">
                    <a16:creationId xmlns:a16="http://schemas.microsoft.com/office/drawing/2014/main" id="{45990E3E-78BC-4255-87F5-EF6A83AC7A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7006" y="4109624"/>
                <a:ext cx="1059657" cy="5050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de-CH" sz="2000" b="1" dirty="0">
                    <a:solidFill>
                      <a:srgbClr val="FF0000"/>
                    </a:solidFill>
                  </a:rPr>
                  <a:t>Quellen</a:t>
                </a:r>
              </a:p>
              <a:p>
                <a:endParaRPr lang="de-CH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B6026AE8-B1C5-40C5-9D9E-70A9F90E5D57}"/>
                  </a:ext>
                </a:extLst>
              </p:cNvPr>
              <p:cNvSpPr txBox="1"/>
              <p:nvPr/>
            </p:nvSpPr>
            <p:spPr>
              <a:xfrm>
                <a:off x="5680359" y="2979006"/>
                <a:ext cx="2132160" cy="7080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de-CH" sz="2000" dirty="0">
                    <a:solidFill>
                      <a:schemeClr val="bg1">
                        <a:lumMod val="50000"/>
                      </a:schemeClr>
                    </a:solidFill>
                  </a:rPr>
                  <a:t>Aufsätze in Sammelbänden</a:t>
                </a:r>
              </a:p>
            </p:txBody>
          </p:sp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AC6BF1FA-C1F4-43A4-83AA-65EF72285781}"/>
                  </a:ext>
                </a:extLst>
              </p:cNvPr>
              <p:cNvSpPr txBox="1"/>
              <p:nvPr/>
            </p:nvSpPr>
            <p:spPr>
              <a:xfrm>
                <a:off x="5919603" y="4136634"/>
                <a:ext cx="2286000" cy="7080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CH" sz="2000" dirty="0">
                    <a:solidFill>
                      <a:schemeClr val="bg1">
                        <a:lumMod val="50000"/>
                      </a:schemeClr>
                    </a:solidFill>
                  </a:rPr>
                  <a:t>Öffentliche Verlautbarungen</a:t>
                </a:r>
              </a:p>
            </p:txBody>
          </p:sp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FC2A1F30-5D39-4010-92A7-E305E692D90C}"/>
                  </a:ext>
                </a:extLst>
              </p:cNvPr>
              <p:cNvSpPr txBox="1"/>
              <p:nvPr/>
            </p:nvSpPr>
            <p:spPr>
              <a:xfrm>
                <a:off x="857250" y="3643313"/>
                <a:ext cx="2071688" cy="4000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CH" sz="2000" dirty="0">
                    <a:solidFill>
                      <a:schemeClr val="bg1">
                        <a:lumMod val="50000"/>
                      </a:schemeClr>
                    </a:solidFill>
                  </a:rPr>
                  <a:t>Zeitungen</a:t>
                </a:r>
              </a:p>
            </p:txBody>
          </p:sp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67617D44-3201-47D7-B1EF-D4D7CC644AAA}"/>
                  </a:ext>
                </a:extLst>
              </p:cNvPr>
              <p:cNvSpPr txBox="1"/>
              <p:nvPr/>
            </p:nvSpPr>
            <p:spPr>
              <a:xfrm>
                <a:off x="-500063" y="4143375"/>
                <a:ext cx="3357563" cy="4000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CH" sz="2000" dirty="0">
                    <a:solidFill>
                      <a:schemeClr val="bg1">
                        <a:lumMod val="50000"/>
                      </a:schemeClr>
                    </a:solidFill>
                  </a:rPr>
                  <a:t>Geschäftsberichte</a:t>
                </a:r>
              </a:p>
            </p:txBody>
          </p:sp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37B507B7-74F9-4D58-9438-810FF2D6B2DC}"/>
                  </a:ext>
                </a:extLst>
              </p:cNvPr>
              <p:cNvSpPr txBox="1"/>
              <p:nvPr/>
            </p:nvSpPr>
            <p:spPr>
              <a:xfrm>
                <a:off x="-43483" y="5594350"/>
                <a:ext cx="3071812" cy="7080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CH" sz="2000" dirty="0">
                    <a:solidFill>
                      <a:schemeClr val="bg1">
                        <a:lumMod val="50000"/>
                      </a:schemeClr>
                    </a:solidFill>
                  </a:rPr>
                  <a:t>Aufsätze in Zeitschriften</a:t>
                </a:r>
              </a:p>
            </p:txBody>
          </p:sp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B309D9B0-3A26-443D-8E02-E8DE38178320}"/>
                  </a:ext>
                </a:extLst>
              </p:cNvPr>
              <p:cNvSpPr txBox="1"/>
              <p:nvPr/>
            </p:nvSpPr>
            <p:spPr>
              <a:xfrm>
                <a:off x="5764633" y="5294263"/>
                <a:ext cx="2357438" cy="7080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CH" sz="2000" dirty="0">
                    <a:solidFill>
                      <a:schemeClr val="bg1">
                        <a:lumMod val="50000"/>
                      </a:schemeClr>
                    </a:solidFill>
                  </a:rPr>
                  <a:t>Statistisches Material</a:t>
                </a:r>
              </a:p>
            </p:txBody>
          </p:sp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D7122D74-A17E-4DEE-8B28-C01D9512F558}"/>
                  </a:ext>
                </a:extLst>
              </p:cNvPr>
              <p:cNvSpPr txBox="1"/>
              <p:nvPr/>
            </p:nvSpPr>
            <p:spPr>
              <a:xfrm>
                <a:off x="3071813" y="5286375"/>
                <a:ext cx="3071812" cy="72469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CH" sz="2000" dirty="0">
                    <a:solidFill>
                      <a:schemeClr val="bg1">
                        <a:lumMod val="50000"/>
                      </a:schemeClr>
                    </a:solidFill>
                  </a:rPr>
                  <a:t>Diplomarbeiten, </a:t>
                </a:r>
              </a:p>
              <a:p>
                <a:pPr>
                  <a:defRPr/>
                </a:pPr>
                <a:r>
                  <a:rPr lang="de-CH" sz="2000" dirty="0">
                    <a:solidFill>
                      <a:schemeClr val="bg1">
                        <a:lumMod val="50000"/>
                      </a:schemeClr>
                    </a:solidFill>
                  </a:rPr>
                  <a:t>Dissertationen, </a:t>
                </a:r>
              </a:p>
              <a:p>
                <a:pPr>
                  <a:defRPr/>
                </a:pPr>
                <a:r>
                  <a:rPr lang="de-CH" sz="2000" dirty="0">
                    <a:solidFill>
                      <a:schemeClr val="bg1">
                        <a:lumMod val="50000"/>
                      </a:schemeClr>
                    </a:solidFill>
                  </a:rPr>
                  <a:t>Habilitationen</a:t>
                </a:r>
              </a:p>
            </p:txBody>
          </p:sp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D618A2DD-D200-4227-94C4-8E43C43777C1}"/>
                  </a:ext>
                </a:extLst>
              </p:cNvPr>
              <p:cNvSpPr txBox="1"/>
              <p:nvPr/>
            </p:nvSpPr>
            <p:spPr>
              <a:xfrm>
                <a:off x="1468685" y="3062015"/>
                <a:ext cx="3071812" cy="4000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CH" sz="2000" dirty="0">
                    <a:solidFill>
                      <a:schemeClr val="bg1">
                        <a:lumMod val="50000"/>
                      </a:schemeClr>
                    </a:solidFill>
                  </a:rPr>
                  <a:t>Broschüren</a:t>
                </a:r>
              </a:p>
            </p:txBody>
          </p:sp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94B8FE08-516A-4E2A-88F7-09BE1A335B21}"/>
                  </a:ext>
                </a:extLst>
              </p:cNvPr>
              <p:cNvSpPr txBox="1"/>
              <p:nvPr/>
            </p:nvSpPr>
            <p:spPr>
              <a:xfrm>
                <a:off x="428625" y="4786313"/>
                <a:ext cx="2214563" cy="7080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CH" sz="2000" dirty="0">
                    <a:solidFill>
                      <a:schemeClr val="bg1">
                        <a:lumMod val="50000"/>
                      </a:schemeClr>
                    </a:solidFill>
                  </a:rPr>
                  <a:t>Dokumente </a:t>
                </a:r>
              </a:p>
              <a:p>
                <a:pPr>
                  <a:defRPr/>
                </a:pPr>
                <a:r>
                  <a:rPr lang="de-CH" sz="2000" dirty="0">
                    <a:solidFill>
                      <a:schemeClr val="bg1">
                        <a:lumMod val="50000"/>
                      </a:schemeClr>
                    </a:solidFill>
                  </a:rPr>
                  <a:t>im Internet</a:t>
                </a:r>
              </a:p>
            </p:txBody>
          </p:sp>
          <p:cxnSp>
            <p:nvCxnSpPr>
              <p:cNvPr id="18" name="Gerade Verbindung mit Pfeil 17">
                <a:extLst>
                  <a:ext uri="{FF2B5EF4-FFF2-40B4-BE49-F238E27FC236}">
                    <a16:creationId xmlns:a16="http://schemas.microsoft.com/office/drawing/2014/main" id="{E3730D82-7B61-4E89-A6A7-4636EF76C84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553938" y="3336329"/>
                <a:ext cx="1232249" cy="735609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9" name="Gerade Verbindung mit Pfeil 18">
                <a:extLst>
                  <a:ext uri="{FF2B5EF4-FFF2-40B4-BE49-F238E27FC236}">
                    <a16:creationId xmlns:a16="http://schemas.microsoft.com/office/drawing/2014/main" id="{88D4482E-DAB5-4169-B176-8F462ABF12B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019899" y="3260374"/>
                <a:ext cx="21028" cy="722461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0" name="Gerade Verbindung mit Pfeil 19">
                <a:extLst>
                  <a:ext uri="{FF2B5EF4-FFF2-40B4-BE49-F238E27FC236}">
                    <a16:creationId xmlns:a16="http://schemas.microsoft.com/office/drawing/2014/main" id="{2A59C785-2C90-4BD9-B4EF-7A2B87AA746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02956" y="3847321"/>
                <a:ext cx="1741139" cy="400554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1" name="Gerade Verbindung mit Pfeil 20">
                <a:extLst>
                  <a:ext uri="{FF2B5EF4-FFF2-40B4-BE49-F238E27FC236}">
                    <a16:creationId xmlns:a16="http://schemas.microsoft.com/office/drawing/2014/main" id="{6B46B460-86A7-418B-8115-38BE28A3235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14674" y="4280124"/>
                <a:ext cx="2228639" cy="79151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2" name="Gerade Verbindung mit Pfeil 21">
                <a:extLst>
                  <a:ext uri="{FF2B5EF4-FFF2-40B4-BE49-F238E27FC236}">
                    <a16:creationId xmlns:a16="http://schemas.microsoft.com/office/drawing/2014/main" id="{E295B9A8-DF1A-458D-8180-52791CAFBEA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654519" y="4429125"/>
                <a:ext cx="2131669" cy="649063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3" name="Gerade Verbindung mit Pfeil 22">
                <a:extLst>
                  <a:ext uri="{FF2B5EF4-FFF2-40B4-BE49-F238E27FC236}">
                    <a16:creationId xmlns:a16="http://schemas.microsoft.com/office/drawing/2014/main" id="{C7013943-917A-4571-BC89-E03E68338B7F}"/>
                  </a:ext>
                </a:extLst>
              </p:cNvPr>
              <p:cNvCxnSpPr/>
              <p:nvPr/>
            </p:nvCxnSpPr>
            <p:spPr bwMode="auto">
              <a:xfrm flipV="1">
                <a:off x="1948211" y="4500564"/>
                <a:ext cx="1909414" cy="1153739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4" name="Gerade Verbindung mit Pfeil 23">
                <a:extLst>
                  <a:ext uri="{FF2B5EF4-FFF2-40B4-BE49-F238E27FC236}">
                    <a16:creationId xmlns:a16="http://schemas.microsoft.com/office/drawing/2014/main" id="{6B72C8A6-7D20-4539-A806-F055DD8654C0}"/>
                  </a:ext>
                </a:extLst>
              </p:cNvPr>
              <p:cNvCxnSpPr/>
              <p:nvPr/>
            </p:nvCxnSpPr>
            <p:spPr bwMode="auto">
              <a:xfrm rot="5400000" flipH="1" flipV="1">
                <a:off x="3712405" y="4898219"/>
                <a:ext cx="792088" cy="1588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5" name="Gerade Verbindung mit Pfeil 24">
                <a:extLst>
                  <a:ext uri="{FF2B5EF4-FFF2-40B4-BE49-F238E27FC236}">
                    <a16:creationId xmlns:a16="http://schemas.microsoft.com/office/drawing/2014/main" id="{A8FCDEE3-EDF0-4FE1-B3ED-E19DB33C16A4}"/>
                  </a:ext>
                </a:extLst>
              </p:cNvPr>
              <p:cNvCxnSpPr/>
              <p:nvPr/>
            </p:nvCxnSpPr>
            <p:spPr bwMode="auto">
              <a:xfrm rot="10800000">
                <a:off x="4786313" y="4500565"/>
                <a:ext cx="978320" cy="793699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6" name="Gerade Verbindung mit Pfeil 25">
                <a:extLst>
                  <a:ext uri="{FF2B5EF4-FFF2-40B4-BE49-F238E27FC236}">
                    <a16:creationId xmlns:a16="http://schemas.microsoft.com/office/drawing/2014/main" id="{DA41D78B-662C-43F7-AF57-044F52CAAFB7}"/>
                  </a:ext>
                </a:extLst>
              </p:cNvPr>
              <p:cNvCxnSpPr/>
              <p:nvPr/>
            </p:nvCxnSpPr>
            <p:spPr bwMode="auto">
              <a:xfrm rot="10800000" flipV="1">
                <a:off x="4786315" y="3566070"/>
                <a:ext cx="834303" cy="50586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7" name="Gerade Verbindung mit Pfeil 26">
                <a:extLst>
                  <a:ext uri="{FF2B5EF4-FFF2-40B4-BE49-F238E27FC236}">
                    <a16:creationId xmlns:a16="http://schemas.microsoft.com/office/drawing/2014/main" id="{EA77A3FF-7B4B-4B28-961D-31373ECFF23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4907383" y="4326078"/>
                <a:ext cx="857250" cy="72186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6AC20629-1C6F-4C45-8F77-F2D053DF7575}"/>
                </a:ext>
              </a:extLst>
            </p:cNvPr>
            <p:cNvSpPr txBox="1"/>
            <p:nvPr/>
          </p:nvSpPr>
          <p:spPr>
            <a:xfrm>
              <a:off x="3931843" y="3337920"/>
              <a:ext cx="1392350" cy="2854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de-CH" sz="2000" dirty="0">
                  <a:solidFill>
                    <a:schemeClr val="bg1">
                      <a:lumMod val="50000"/>
                    </a:schemeClr>
                  </a:solidFill>
                </a:rPr>
                <a:t>Monographien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3657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Ziele der Text-Recherche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585696" y="1920228"/>
            <a:ext cx="11606303" cy="4937772"/>
          </a:xfrm>
        </p:spPr>
        <p:txBody>
          <a:bodyPr/>
          <a:lstStyle/>
          <a:p>
            <a:pPr>
              <a:spcAft>
                <a:spcPts val="2400"/>
              </a:spcAft>
            </a:pPr>
            <a:endParaRPr lang="de-CH" b="1" dirty="0"/>
          </a:p>
          <a:p>
            <a:pPr>
              <a:spcAft>
                <a:spcPts val="2400"/>
              </a:spcAft>
            </a:pPr>
            <a:r>
              <a:rPr lang="de-CH" b="1" dirty="0"/>
              <a:t>1. Was suchen? 	</a:t>
            </a:r>
            <a:r>
              <a:rPr lang="de-CH" dirty="0"/>
              <a:t>Sie kennen die </a:t>
            </a:r>
            <a:r>
              <a:rPr lang="de-CH" dirty="0">
                <a:solidFill>
                  <a:srgbClr val="0070C0"/>
                </a:solidFill>
              </a:rPr>
              <a:t>verschiedenen Quellen </a:t>
            </a:r>
            <a:r>
              <a:rPr lang="de-CH" dirty="0"/>
              <a:t>für die erfolgreiche Literatur-				Recherche </a:t>
            </a:r>
          </a:p>
          <a:p>
            <a:pPr>
              <a:spcAft>
                <a:spcPts val="2400"/>
              </a:spcAft>
            </a:pPr>
            <a:r>
              <a:rPr lang="de-CH" b="1" dirty="0"/>
              <a:t>2. Wo suchen? 	</a:t>
            </a:r>
            <a:r>
              <a:rPr lang="de-CH" dirty="0"/>
              <a:t>Sie wissen, </a:t>
            </a:r>
            <a:r>
              <a:rPr lang="de-CH" dirty="0">
                <a:solidFill>
                  <a:schemeClr val="accent1">
                    <a:lumMod val="75000"/>
                  </a:schemeClr>
                </a:solidFill>
              </a:rPr>
              <a:t>wo</a:t>
            </a:r>
            <a:r>
              <a:rPr lang="de-CH" dirty="0"/>
              <a:t> Sie die verschiedenen Quellen finden</a:t>
            </a:r>
          </a:p>
          <a:p>
            <a:pPr>
              <a:spcAft>
                <a:spcPts val="2400"/>
              </a:spcAft>
            </a:pPr>
            <a:r>
              <a:rPr lang="de-CH" b="1" dirty="0"/>
              <a:t>3. Wie suchen? 	</a:t>
            </a:r>
            <a:r>
              <a:rPr lang="de-CH" dirty="0"/>
              <a:t>Sie wissen, wie Sie </a:t>
            </a:r>
            <a:r>
              <a:rPr lang="de-CH" dirty="0">
                <a:solidFill>
                  <a:srgbClr val="000000"/>
                </a:solidFill>
              </a:rPr>
              <a:t>von einem Literaturnachweis </a:t>
            </a:r>
            <a:r>
              <a:rPr lang="de-CH" dirty="0">
                <a:solidFill>
                  <a:srgbClr val="0070C0"/>
                </a:solidFill>
              </a:rPr>
              <a:t>zum vollständigen Text 				</a:t>
            </a:r>
            <a:r>
              <a:rPr lang="de-CH" dirty="0"/>
              <a:t>gelangen</a:t>
            </a:r>
          </a:p>
          <a:p>
            <a:pPr>
              <a:spcAft>
                <a:spcPts val="2400"/>
              </a:spcAft>
            </a:pPr>
            <a:r>
              <a:rPr lang="de-CH" b="1" dirty="0"/>
              <a:t>4. Wo finden?	 	</a:t>
            </a:r>
            <a:r>
              <a:rPr lang="de-CH" dirty="0"/>
              <a:t>Sie wissen, wie Sie die gesuchten Medien </a:t>
            </a:r>
            <a:r>
              <a:rPr lang="de-CH" dirty="0">
                <a:solidFill>
                  <a:srgbClr val="0070C0"/>
                </a:solidFill>
              </a:rPr>
              <a:t>in der Bibliothek </a:t>
            </a:r>
            <a:r>
              <a:rPr lang="de-CH" dirty="0"/>
              <a:t>finden.</a:t>
            </a:r>
          </a:p>
          <a:p>
            <a:pPr>
              <a:spcAft>
                <a:spcPts val="2400"/>
              </a:spcAft>
            </a:pPr>
            <a:r>
              <a:rPr lang="de-CH" b="1" dirty="0"/>
              <a:t>5. </a:t>
            </a:r>
            <a:r>
              <a:rPr lang="de-CH" b="1" dirty="0" err="1"/>
              <a:t>Qualitätkontrolle</a:t>
            </a:r>
            <a:r>
              <a:rPr lang="de-CH" b="1" dirty="0"/>
              <a:t>	</a:t>
            </a:r>
            <a:r>
              <a:rPr lang="de-CH" dirty="0"/>
              <a:t>Sie können die </a:t>
            </a:r>
            <a:r>
              <a:rPr lang="de-CH" dirty="0">
                <a:solidFill>
                  <a:srgbClr val="0070C0"/>
                </a:solidFill>
              </a:rPr>
              <a:t>Qualität eines Textes </a:t>
            </a:r>
            <a:r>
              <a:rPr lang="de-CH" dirty="0"/>
              <a:t>einschätzen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E015AED-471B-4D1D-AD4A-DD696495698A}"/>
              </a:ext>
            </a:extLst>
          </p:cNvPr>
          <p:cNvSpPr/>
          <p:nvPr/>
        </p:nvSpPr>
        <p:spPr>
          <a:xfrm>
            <a:off x="585695" y="4280452"/>
            <a:ext cx="11049001" cy="7023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52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2 Arten von Suchen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6E97A9B-5FFB-4B91-BFA0-A183AEF7978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CH" b="1" dirty="0"/>
          </a:p>
          <a:p>
            <a:r>
              <a:rPr lang="de-CH" b="1" dirty="0"/>
              <a:t>Autor-/Titel-Suche				 	Thematische Suche</a:t>
            </a:r>
          </a:p>
          <a:p>
            <a:r>
              <a:rPr lang="de-CH" dirty="0"/>
              <a:t>"Ich suche von AB den Titel FG." 			"Ich suche etwas zum Thema XY."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b="1" dirty="0"/>
          </a:p>
          <a:p>
            <a:r>
              <a:rPr lang="de-CH" dirty="0"/>
              <a:t>				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5749765-E1B0-4DB8-BAF0-B29951EC5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360" y="2963144"/>
            <a:ext cx="3486208" cy="345380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1BFA5B8-C3FA-498E-BC60-232340F75B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2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659" y="2963142"/>
            <a:ext cx="6175595" cy="3442009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915555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Strategien zur Suche </a:t>
            </a:r>
            <a:r>
              <a:rPr lang="de-CH" sz="1600" dirty="0"/>
              <a:t>(1)</a:t>
            </a:r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218BB7A-F8F9-4DD5-BD2E-8661347993A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b="1" dirty="0"/>
              <a:t>Geeignete </a:t>
            </a:r>
            <a:r>
              <a:rPr lang="de-CH" b="1" dirty="0">
                <a:solidFill>
                  <a:srgbClr val="0070C0"/>
                </a:solidFill>
              </a:rPr>
              <a:t>Suchbegriffe</a:t>
            </a:r>
          </a:p>
          <a:p>
            <a:endParaRPr lang="de-CH" b="1" dirty="0"/>
          </a:p>
          <a:p>
            <a:r>
              <a:rPr lang="de-CH" b="1" dirty="0"/>
              <a:t>Begriffs-Matrix-Strategie: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Synonyme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Oberbegriffe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Unterbegriffe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verwandte Begriffe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gegenteilige Begriffe</a:t>
            </a:r>
          </a:p>
          <a:p>
            <a:endParaRPr lang="de-CH" dirty="0"/>
          </a:p>
          <a:p>
            <a:r>
              <a:rPr lang="de-CH" dirty="0"/>
              <a:t>inkl. englische Übersetzungen!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57169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7E5BC19-5A4F-4601-996B-5B1C06021D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697" y="1273056"/>
            <a:ext cx="11049000" cy="5143619"/>
          </a:xfrm>
        </p:spPr>
        <p:txBody>
          <a:bodyPr/>
          <a:lstStyle/>
          <a:p>
            <a:r>
              <a:rPr lang="de-CH" b="1" dirty="0"/>
              <a:t>Begriffs-Matrix-Strategie</a:t>
            </a:r>
          </a:p>
          <a:p>
            <a:r>
              <a:rPr lang="de-CH" dirty="0"/>
              <a:t>Mögliche Darstellungsform einer Begriffsmatrix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BFD88BA-1325-4504-8AC2-6CED5C4E5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02" y="2067339"/>
            <a:ext cx="7417664" cy="47376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407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21209F-F44B-4774-95F6-DE4B94C4B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Strategien zur Suche </a:t>
            </a:r>
            <a:r>
              <a:rPr lang="de-CH" sz="1600" dirty="0"/>
              <a:t>(2)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53A550-A789-4067-969B-88CA24DB60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b="1" dirty="0">
                <a:solidFill>
                  <a:srgbClr val="0070C0"/>
                </a:solidFill>
              </a:rPr>
              <a:t>Auswahl</a:t>
            </a:r>
            <a:r>
              <a:rPr lang="de-CH" b="1" dirty="0"/>
              <a:t> der Datenbanken / der Kataloge</a:t>
            </a:r>
          </a:p>
          <a:p>
            <a:endParaRPr lang="de-CH" dirty="0">
              <a:solidFill>
                <a:srgbClr val="0070C0"/>
              </a:solidFill>
            </a:endParaRPr>
          </a:p>
          <a:p>
            <a:r>
              <a:rPr lang="de-CH" dirty="0"/>
              <a:t>abhängig von: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Gewünschtem Dokumententyp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Anforderungen an die zu leistende Arbeit (Sprache?, Wissenschaftlichkeit?, wo verfügbar?)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Eigenen Vorlieben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Vorlieben der Dozierenden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  <a:p>
            <a:r>
              <a:rPr lang="de-CH" dirty="0"/>
              <a:t>Vorauswahl auf Fachseiten beachten (z. B. </a:t>
            </a:r>
            <a:r>
              <a:rPr lang="de-CH" dirty="0">
                <a:solidFill>
                  <a:srgbClr val="0070C0"/>
                </a:solidFill>
              </a:rPr>
              <a:t>Themenkatalog Wirtschaft</a:t>
            </a:r>
            <a:r>
              <a:rPr lang="de-CH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974067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1FAA63-41F6-4D2A-8797-64C4B6DD3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Strategien zur Suche </a:t>
            </a:r>
            <a:r>
              <a:rPr lang="de-CH" sz="1600" dirty="0"/>
              <a:t>(3)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D026EC-F1F3-4F34-A026-03F050FDA6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b="1" dirty="0">
                <a:solidFill>
                  <a:srgbClr val="0070C0"/>
                </a:solidFill>
              </a:rPr>
              <a:t>Suche</a:t>
            </a:r>
            <a:r>
              <a:rPr lang="de-CH" b="1" dirty="0"/>
              <a:t> innerhalb einer Datenbank / eines Katalogs</a:t>
            </a:r>
          </a:p>
          <a:p>
            <a:endParaRPr lang="de-CH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STS-Strategie: </a:t>
            </a:r>
            <a:br>
              <a:rPr lang="de-CH" dirty="0"/>
            </a:br>
            <a:r>
              <a:rPr lang="de-CH" dirty="0"/>
              <a:t>	</a:t>
            </a:r>
            <a:r>
              <a:rPr lang="de-CH" dirty="0">
                <a:solidFill>
                  <a:srgbClr val="0070C0"/>
                </a:solidFill>
              </a:rPr>
              <a:t>S</a:t>
            </a:r>
            <a:r>
              <a:rPr lang="de-CH" dirty="0"/>
              <a:t>tichwortsuche </a:t>
            </a:r>
            <a:r>
              <a:rPr lang="de-CH" dirty="0">
                <a:sym typeface="Wingdings" panose="05000000000000000000" pitchFamily="2" charset="2"/>
              </a:rPr>
              <a:t> </a:t>
            </a:r>
            <a:r>
              <a:rPr lang="de-CH" dirty="0">
                <a:solidFill>
                  <a:srgbClr val="0070C0"/>
                </a:solidFill>
                <a:sym typeface="Wingdings" panose="05000000000000000000" pitchFamily="2" charset="2"/>
              </a:rPr>
              <a:t>T</a:t>
            </a:r>
            <a:r>
              <a:rPr lang="de-CH" dirty="0">
                <a:sym typeface="Wingdings" panose="05000000000000000000" pitchFamily="2" charset="2"/>
              </a:rPr>
              <a:t>reffer sichten  </a:t>
            </a:r>
            <a:r>
              <a:rPr lang="de-CH" dirty="0">
                <a:solidFill>
                  <a:srgbClr val="0070C0"/>
                </a:solidFill>
                <a:sym typeface="Wingdings" panose="05000000000000000000" pitchFamily="2" charset="2"/>
              </a:rPr>
              <a:t>S</a:t>
            </a:r>
            <a:r>
              <a:rPr lang="de-CH" dirty="0">
                <a:sym typeface="Wingdings" panose="05000000000000000000" pitchFamily="2" charset="2"/>
              </a:rPr>
              <a:t>chlagwortsuche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vom Aktuellen zum Älteren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Unterschied Autor-/Titel-Suche vs. Thematische Suche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108429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E85A704-661C-4222-95FF-64ADDA75B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01" y="2087786"/>
            <a:ext cx="7284087" cy="44587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F5B99E-9F86-4DED-9B77-A6D5D4C990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2201" y="1276803"/>
            <a:ext cx="11049000" cy="4014560"/>
          </a:xfrm>
        </p:spPr>
        <p:txBody>
          <a:bodyPr/>
          <a:lstStyle/>
          <a:p>
            <a:r>
              <a:rPr lang="de-CH" b="1" dirty="0"/>
              <a:t>STS-Strategie</a:t>
            </a:r>
          </a:p>
          <a:p>
            <a:r>
              <a:rPr lang="de-CH" dirty="0"/>
              <a:t>Vorgehensweise bei der STS-Strategie im Detail</a:t>
            </a:r>
          </a:p>
        </p:txBody>
      </p:sp>
    </p:spTree>
    <p:extLst>
      <p:ext uri="{BB962C8B-B14F-4D97-AF65-F5344CB8AC3E}">
        <p14:creationId xmlns:p14="http://schemas.microsoft.com/office/powerpoint/2010/main" val="4511282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01AFFA0-28D3-4D41-9DCE-6387FE098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Strategien zur Suche </a:t>
            </a:r>
            <a:r>
              <a:rPr lang="de-CH" sz="1600" dirty="0"/>
              <a:t>(4)</a:t>
            </a:r>
            <a:endParaRPr lang="de-CH" dirty="0"/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A7090587-706A-4345-A2FD-09CDD2DB9E1F}"/>
              </a:ext>
            </a:extLst>
          </p:cNvPr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585659" y="1888449"/>
          <a:ext cx="10860936" cy="4486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4186">
                  <a:extLst>
                    <a:ext uri="{9D8B030D-6E8A-4147-A177-3AD203B41FA5}">
                      <a16:colId xmlns:a16="http://schemas.microsoft.com/office/drawing/2014/main" val="1928876415"/>
                    </a:ext>
                  </a:extLst>
                </a:gridCol>
                <a:gridCol w="2865817">
                  <a:extLst>
                    <a:ext uri="{9D8B030D-6E8A-4147-A177-3AD203B41FA5}">
                      <a16:colId xmlns:a16="http://schemas.microsoft.com/office/drawing/2014/main" val="2875545324"/>
                    </a:ext>
                  </a:extLst>
                </a:gridCol>
                <a:gridCol w="2658683">
                  <a:extLst>
                    <a:ext uri="{9D8B030D-6E8A-4147-A177-3AD203B41FA5}">
                      <a16:colId xmlns:a16="http://schemas.microsoft.com/office/drawing/2014/main" val="2106692062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1588447389"/>
                    </a:ext>
                  </a:extLst>
                </a:gridCol>
              </a:tblGrid>
              <a:tr h="800989">
                <a:tc>
                  <a:txBody>
                    <a:bodyPr/>
                    <a:lstStyle/>
                    <a:p>
                      <a:r>
                        <a:rPr lang="de-CH" dirty="0"/>
                        <a:t>1. Suche nach Autor*in / Titel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de-CH" dirty="0"/>
                        <a:t>2. Thematische Suche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400946"/>
                  </a:ext>
                </a:extLst>
              </a:tr>
              <a:tr h="576709">
                <a:tc rowSpan="2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de-CH" dirty="0">
                          <a:sym typeface="Wingdings" panose="05000000000000000000" pitchFamily="2" charset="2"/>
                        </a:rPr>
                        <a:t>Literaturlisten benutzen, und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de-CH" dirty="0">
                          <a:sym typeface="Wingdings" panose="05000000000000000000" pitchFamily="2" charset="2"/>
                        </a:rPr>
                        <a:t>während der Suche überprüfen, was Autor*in sonst noch publiziert hat (die meisten Autor*innen publizieren immer wieder über ähnliche Themen)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b="1" dirty="0"/>
                        <a:t>a) Zu viele Titel?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b="1" dirty="0"/>
                        <a:t>b) Zu wenige Titel?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b="1" dirty="0"/>
                        <a:t>c) Passendes gefunden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98541"/>
                  </a:ext>
                </a:extLst>
              </a:tr>
              <a:tr h="2970529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de-CH" dirty="0">
                          <a:sym typeface="Wingdings" panose="05000000000000000000" pitchFamily="2" charset="2"/>
                        </a:rPr>
                        <a:t>Engerer Suchbegriff, oder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de-CH" dirty="0">
                          <a:sym typeface="Wingdings" panose="05000000000000000000" pitchFamily="2" charset="2"/>
                        </a:rPr>
                        <a:t>filtern (z. B. nach Jahr, Sprache, Fachgebiet etc.), oder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de-CH" dirty="0">
                          <a:sym typeface="Wingdings" panose="05000000000000000000" pitchFamily="2" charset="2"/>
                        </a:rPr>
                        <a:t>Suche nur in bestimmten Feldern (z. B. Thema, Topic, </a:t>
                      </a:r>
                      <a:r>
                        <a:rPr lang="de-CH" dirty="0" err="1">
                          <a:sym typeface="Wingdings" panose="05000000000000000000" pitchFamily="2" charset="2"/>
                        </a:rPr>
                        <a:t>Heading</a:t>
                      </a:r>
                      <a:r>
                        <a:rPr lang="de-CH" dirty="0"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de-CH" dirty="0" err="1">
                          <a:sym typeface="Wingdings" panose="05000000000000000000" pitchFamily="2" charset="2"/>
                        </a:rPr>
                        <a:t>Subject</a:t>
                      </a:r>
                      <a:r>
                        <a:rPr lang="de-CH" dirty="0">
                          <a:sym typeface="Wingdings" panose="05000000000000000000" pitchFamily="2" charset="2"/>
                        </a:rPr>
                        <a:t>, Schlagwort)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de-CH" dirty="0">
                          <a:sym typeface="Wingdings" panose="05000000000000000000" pitchFamily="2" charset="2"/>
                        </a:rPr>
                        <a:t>Oberbegriff, oder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de-CH" dirty="0">
                          <a:sym typeface="Wingdings" panose="05000000000000000000" pitchFamily="2" charset="2"/>
                        </a:rPr>
                        <a:t>Begriffe mit ähnlicher Bedeutung, oder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de-CH" dirty="0">
                          <a:sym typeface="Wingdings" panose="05000000000000000000" pitchFamily="2" charset="2"/>
                        </a:rPr>
                        <a:t>Begriffe in anderen Sprachen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de-CH" dirty="0">
                          <a:sym typeface="Wingdings" panose="05000000000000000000" pitchFamily="2" charset="2"/>
                        </a:rPr>
                        <a:t>Wildcard, oder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de-CH" dirty="0">
                          <a:sym typeface="Wingdings" panose="05000000000000000000" pitchFamily="2" charset="2"/>
                        </a:rPr>
                        <a:t>Filter entfernen, oder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de-CH" dirty="0">
                          <a:sym typeface="Wingdings" panose="05000000000000000000" pitchFamily="2" charset="2"/>
                        </a:rPr>
                        <a:t>Suche in anderem Katalog, Portal oder anderer Datenbank fortsetzen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Literaturlisten am Ende durchsehen und zu Punkt 1 gehen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942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3571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8BDEA5-4DF7-49F1-B508-2914204A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Strategien zur Suche </a:t>
            </a:r>
            <a:r>
              <a:rPr lang="de-CH" sz="1600" dirty="0"/>
              <a:t>(5)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414056-7F50-4575-8A29-115D11CF14E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CH" b="1" dirty="0">
                <a:solidFill>
                  <a:srgbClr val="0070C0"/>
                </a:solidFill>
              </a:rPr>
              <a:t>Suchbefehle</a:t>
            </a:r>
            <a:endParaRPr lang="de-CH" b="1" dirty="0">
              <a:solidFill>
                <a:schemeClr val="tx1"/>
              </a:solidFill>
            </a:endParaRPr>
          </a:p>
          <a:p>
            <a:endParaRPr lang="de-CH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>
                <a:solidFill>
                  <a:schemeClr val="tx1"/>
                </a:solidFill>
              </a:rPr>
              <a:t>Nicht alle Datenbanken und Kataloge unterstützen die gleichen Suchbefehle!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>
                <a:solidFill>
                  <a:schemeClr val="tx1"/>
                </a:solidFill>
              </a:rPr>
              <a:t>Am häufigsten:</a:t>
            </a:r>
          </a:p>
          <a:p>
            <a:pPr lvl="1" indent="0">
              <a:buNone/>
            </a:pPr>
            <a:r>
              <a:rPr lang="de-CH" dirty="0">
                <a:solidFill>
                  <a:schemeClr val="tx1"/>
                </a:solidFill>
              </a:rPr>
              <a:t>	</a:t>
            </a:r>
            <a:r>
              <a:rPr lang="de-CH" b="1" dirty="0">
                <a:solidFill>
                  <a:srgbClr val="0070C0"/>
                </a:solidFill>
              </a:rPr>
              <a:t>AND</a:t>
            </a:r>
            <a:r>
              <a:rPr lang="de-CH" b="1" dirty="0">
                <a:solidFill>
                  <a:schemeClr val="tx1"/>
                </a:solidFill>
              </a:rPr>
              <a:t> – </a:t>
            </a:r>
            <a:r>
              <a:rPr lang="de-CH" b="1" dirty="0">
                <a:solidFill>
                  <a:srgbClr val="0070C0"/>
                </a:solidFill>
              </a:rPr>
              <a:t>OR</a:t>
            </a:r>
            <a:r>
              <a:rPr lang="de-CH" b="1" dirty="0">
                <a:solidFill>
                  <a:schemeClr val="tx1"/>
                </a:solidFill>
              </a:rPr>
              <a:t> – </a:t>
            </a:r>
            <a:r>
              <a:rPr lang="de-CH" b="1" dirty="0">
                <a:solidFill>
                  <a:srgbClr val="0070C0"/>
                </a:solidFill>
              </a:rPr>
              <a:t>NOT</a:t>
            </a:r>
            <a:r>
              <a:rPr lang="de-CH" b="1" dirty="0">
                <a:solidFill>
                  <a:schemeClr val="tx1"/>
                </a:solidFill>
              </a:rPr>
              <a:t> – </a:t>
            </a:r>
            <a:r>
              <a:rPr lang="de-CH" b="1" dirty="0">
                <a:solidFill>
                  <a:srgbClr val="0070C0"/>
                </a:solidFill>
              </a:rPr>
              <a:t>"</a:t>
            </a:r>
            <a:r>
              <a:rPr lang="de-CH" dirty="0" err="1">
                <a:solidFill>
                  <a:schemeClr val="tx1"/>
                </a:solidFill>
              </a:rPr>
              <a:t>abc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xyz</a:t>
            </a:r>
            <a:r>
              <a:rPr lang="de-CH" b="1" dirty="0">
                <a:solidFill>
                  <a:srgbClr val="0070C0"/>
                </a:solidFill>
              </a:rPr>
              <a:t>"</a:t>
            </a:r>
          </a:p>
          <a:p>
            <a:pPr lvl="1" indent="0">
              <a:buNone/>
            </a:pPr>
            <a:endParaRPr lang="de-CH" b="1" dirty="0">
              <a:solidFill>
                <a:srgbClr val="0070C0"/>
              </a:solidFill>
            </a:endParaRPr>
          </a:p>
          <a:p>
            <a:pPr lvl="1" indent="0">
              <a:buNone/>
            </a:pPr>
            <a:endParaRPr lang="de-CH" b="1" dirty="0">
              <a:solidFill>
                <a:srgbClr val="0070C0"/>
              </a:solidFill>
            </a:endParaRPr>
          </a:p>
          <a:p>
            <a:pPr lvl="1" indent="0">
              <a:buNone/>
            </a:pPr>
            <a:endParaRPr lang="de-CH" b="1" dirty="0">
              <a:solidFill>
                <a:srgbClr val="0070C0"/>
              </a:solidFill>
            </a:endParaRPr>
          </a:p>
          <a:p>
            <a:pPr lvl="1" indent="0">
              <a:buNone/>
            </a:pPr>
            <a:endParaRPr lang="de-CH" b="1" dirty="0">
              <a:solidFill>
                <a:srgbClr val="0070C0"/>
              </a:solidFill>
            </a:endParaRPr>
          </a:p>
          <a:p>
            <a:pPr lvl="1" indent="0">
              <a:buNone/>
            </a:pPr>
            <a:endParaRPr lang="de-CH" b="1" dirty="0">
              <a:solidFill>
                <a:srgbClr val="0070C0"/>
              </a:solidFill>
            </a:endParaRPr>
          </a:p>
          <a:p>
            <a:pPr lvl="1" indent="0">
              <a:buNone/>
            </a:pPr>
            <a:endParaRPr lang="de-CH" b="1" dirty="0">
              <a:solidFill>
                <a:srgbClr val="0070C0"/>
              </a:solidFill>
            </a:endParaRPr>
          </a:p>
          <a:p>
            <a:pPr lvl="1" indent="0">
              <a:buNone/>
            </a:pPr>
            <a:endParaRPr lang="de-CH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>
                <a:solidFill>
                  <a:schemeClr val="tx1"/>
                </a:solidFill>
              </a:rPr>
              <a:t>"</a:t>
            </a:r>
            <a:r>
              <a:rPr lang="de-CH" dirty="0">
                <a:solidFill>
                  <a:srgbClr val="0070C0"/>
                </a:solidFill>
              </a:rPr>
              <a:t>weisser Sonntag</a:t>
            </a:r>
            <a:r>
              <a:rPr lang="de-CH" dirty="0">
                <a:solidFill>
                  <a:schemeClr val="tx1"/>
                </a:solidFill>
              </a:rPr>
              <a:t>" findet nur "weisser Sonntag" nicht aber "weisser Schal am Sonntag in der Kirche gefunden"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D915FE1-04EF-454C-9292-DBA075DF9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966" y="3425661"/>
            <a:ext cx="5944095" cy="207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426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Wirtschafts-Medien in der Bibliothek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6E97A9B-5FFB-4B91-BFA0-A183AEF7978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/>
              <a:t>Beispiel für eine Literaturrecherche</a:t>
            </a:r>
          </a:p>
          <a:p>
            <a:endParaRPr lang="de-CH" dirty="0"/>
          </a:p>
          <a:p>
            <a:r>
              <a:rPr lang="de-CH" b="1" dirty="0"/>
              <a:t>Autor-/Titel-Suche</a:t>
            </a:r>
          </a:p>
          <a:p>
            <a:r>
              <a:rPr lang="de-CH" dirty="0"/>
              <a:t>"Ich suche von David L. Rogers den Titel "Digitale Transformation."</a:t>
            </a:r>
          </a:p>
          <a:p>
            <a:pPr marL="358775" indent="-271463">
              <a:buFont typeface="Arial" panose="020B0604020202020204" pitchFamily="34" charset="0"/>
              <a:buChar char="•"/>
            </a:pPr>
            <a:r>
              <a:rPr lang="de-CH" dirty="0"/>
              <a:t>Vorgehen: </a:t>
            </a:r>
            <a:r>
              <a:rPr lang="de-CH" dirty="0">
                <a:hlinkClick r:id="rId3"/>
              </a:rPr>
              <a:t>Bibliothekskatalog</a:t>
            </a:r>
            <a:endParaRPr lang="de-CH" dirty="0"/>
          </a:p>
          <a:p>
            <a:endParaRPr lang="de-CH" dirty="0"/>
          </a:p>
          <a:p>
            <a:r>
              <a:rPr lang="de-CH" b="1" dirty="0"/>
              <a:t>Thematische Suche</a:t>
            </a:r>
          </a:p>
          <a:p>
            <a:r>
              <a:rPr lang="de-CH" dirty="0"/>
              <a:t>"Ich suche ein Buch zur digitalen Transformation."</a:t>
            </a:r>
          </a:p>
          <a:p>
            <a:pPr marL="358775" indent="-271463">
              <a:buFont typeface="Arial" panose="020B0604020202020204" pitchFamily="34" charset="0"/>
              <a:buChar char="•"/>
            </a:pPr>
            <a:r>
              <a:rPr lang="de-CH" dirty="0"/>
              <a:t>Vorgehen: </a:t>
            </a:r>
            <a:r>
              <a:rPr lang="de-CH" dirty="0">
                <a:hlinkClick r:id="rId3"/>
              </a:rPr>
              <a:t>Bibliothekskatalog</a:t>
            </a:r>
            <a:endParaRPr lang="de-CH" dirty="0"/>
          </a:p>
          <a:p>
            <a:endParaRPr lang="de-CH" dirty="0"/>
          </a:p>
          <a:p>
            <a:endParaRPr lang="de-CH" dirty="0"/>
          </a:p>
          <a:p>
            <a:r>
              <a:rPr lang="de-CH" b="1" dirty="0"/>
              <a:t>Wo finde ich nun dieses Buch?</a:t>
            </a:r>
          </a:p>
        </p:txBody>
      </p:sp>
    </p:spTree>
    <p:extLst>
      <p:ext uri="{BB962C8B-B14F-4D97-AF65-F5344CB8AC3E}">
        <p14:creationId xmlns:p14="http://schemas.microsoft.com/office/powerpoint/2010/main" val="3859574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9C8709-08BF-4923-A3D6-83D2DA4B7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Arten von Quellen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8FA79BC5-4DBE-4BF7-9A47-14C2F8693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6157"/>
              </p:ext>
            </p:extLst>
          </p:nvPr>
        </p:nvGraphicFramePr>
        <p:xfrm>
          <a:off x="585697" y="1888453"/>
          <a:ext cx="10764609" cy="4539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069">
                  <a:extLst>
                    <a:ext uri="{9D8B030D-6E8A-4147-A177-3AD203B41FA5}">
                      <a16:colId xmlns:a16="http://schemas.microsoft.com/office/drawing/2014/main" val="2862039561"/>
                    </a:ext>
                  </a:extLst>
                </a:gridCol>
                <a:gridCol w="2073548">
                  <a:extLst>
                    <a:ext uri="{9D8B030D-6E8A-4147-A177-3AD203B41FA5}">
                      <a16:colId xmlns:a16="http://schemas.microsoft.com/office/drawing/2014/main" val="4037750869"/>
                    </a:ext>
                  </a:extLst>
                </a:gridCol>
                <a:gridCol w="5901738">
                  <a:extLst>
                    <a:ext uri="{9D8B030D-6E8A-4147-A177-3AD203B41FA5}">
                      <a16:colId xmlns:a16="http://schemas.microsoft.com/office/drawing/2014/main" val="779598852"/>
                    </a:ext>
                  </a:extLst>
                </a:gridCol>
                <a:gridCol w="2242254">
                  <a:extLst>
                    <a:ext uri="{9D8B030D-6E8A-4147-A177-3AD203B41FA5}">
                      <a16:colId xmlns:a16="http://schemas.microsoft.com/office/drawing/2014/main" val="1840139748"/>
                    </a:ext>
                  </a:extLst>
                </a:gridCol>
              </a:tblGrid>
              <a:tr h="369280">
                <a:tc>
                  <a:txBody>
                    <a:bodyPr/>
                    <a:lstStyle/>
                    <a:p>
                      <a:pPr algn="l" fontAlgn="b"/>
                      <a:endParaRPr lang="de-CH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was?</a:t>
                      </a:r>
                      <a:endParaRPr lang="de-CH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wo?</a:t>
                      </a:r>
                      <a:endParaRPr lang="de-CH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Bsp./Name</a:t>
                      </a:r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8583242"/>
                  </a:ext>
                </a:extLst>
              </a:tr>
              <a:tr h="365050">
                <a:tc rowSpan="4">
                  <a:txBody>
                    <a:bodyPr/>
                    <a:lstStyle/>
                    <a:p>
                      <a:pPr algn="ctr" fontAlgn="b"/>
                      <a:r>
                        <a:rPr lang="de-CH" sz="2000" b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</a:t>
                      </a:r>
                      <a:endParaRPr lang="de-CH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de-CH" sz="2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Buch</a:t>
                      </a:r>
                      <a:endParaRPr lang="de-CH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direkt im Regal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8861312"/>
                  </a:ext>
                </a:extLst>
              </a:tr>
              <a:tr h="549449">
                <a:tc vMerge="1">
                  <a:txBody>
                    <a:bodyPr/>
                    <a:lstStyle/>
                    <a:p>
                      <a:pPr algn="l" fontAlgn="b"/>
                      <a:endParaRPr lang="de-CH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de-CH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Bibliothekskataloge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Katalog FHS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de-CH" sz="180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swissbib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4827951"/>
                  </a:ext>
                </a:extLst>
              </a:tr>
              <a:tr h="365050">
                <a:tc vMerge="1">
                  <a:txBody>
                    <a:bodyPr/>
                    <a:lstStyle/>
                    <a:p>
                      <a:pPr algn="l" fontAlgn="b"/>
                      <a:endParaRPr lang="de-CH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Zeitschrift</a:t>
                      </a:r>
                      <a:endParaRPr lang="de-CH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Bibliothekskataloge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417617"/>
                  </a:ext>
                </a:extLst>
              </a:tr>
              <a:tr h="609458">
                <a:tc vMerge="1">
                  <a:txBody>
                    <a:bodyPr/>
                    <a:lstStyle/>
                    <a:p>
                      <a:pPr algn="l" fontAlgn="b"/>
                      <a:endParaRPr lang="de-CH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Aufsatz</a:t>
                      </a:r>
                      <a:endParaRPr lang="de-CH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bibliografische Datenbanken: Übersicht des Konsortiums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9076675"/>
                  </a:ext>
                </a:extLst>
              </a:tr>
              <a:tr h="365050">
                <a:tc rowSpan="4">
                  <a:txBody>
                    <a:bodyPr/>
                    <a:lstStyle/>
                    <a:p>
                      <a:pPr algn="ctr" fontAlgn="b"/>
                      <a:r>
                        <a:rPr lang="de-CH" sz="2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E-Medien</a:t>
                      </a:r>
                      <a:endParaRPr lang="de-CH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de-CH" sz="2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E-Book</a:t>
                      </a:r>
                      <a:endParaRPr lang="de-CH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E-Book-Portal der FHO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milibib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0245046"/>
                  </a:ext>
                </a:extLst>
              </a:tr>
              <a:tr h="365050">
                <a:tc vMerge="1">
                  <a:txBody>
                    <a:bodyPr/>
                    <a:lstStyle/>
                    <a:p>
                      <a:pPr algn="l" fontAlgn="b"/>
                      <a:endParaRPr lang="de-CH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de-CH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E-Books: Übersicht des Konsortiums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3727993"/>
                  </a:ext>
                </a:extLst>
              </a:tr>
              <a:tr h="365050">
                <a:tc vMerge="1">
                  <a:txBody>
                    <a:bodyPr/>
                    <a:lstStyle/>
                    <a:p>
                      <a:pPr algn="l" fontAlgn="b"/>
                      <a:endParaRPr lang="de-CH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E-Journal</a:t>
                      </a:r>
                      <a:endParaRPr lang="de-CH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E-Journal-Portal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EZB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5317605"/>
                  </a:ext>
                </a:extLst>
              </a:tr>
              <a:tr h="609458">
                <a:tc vMerge="1">
                  <a:txBody>
                    <a:bodyPr/>
                    <a:lstStyle/>
                    <a:p>
                      <a:pPr algn="l" fontAlgn="b"/>
                      <a:endParaRPr lang="de-CH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online-Aufsatz</a:t>
                      </a:r>
                      <a:endParaRPr lang="de-CH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Volltext-Datenbanken: Übersicht des Konsortiums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580767"/>
                  </a:ext>
                </a:extLst>
              </a:tr>
              <a:tr h="549449">
                <a:tc gridSpan="4">
                  <a:txBody>
                    <a:bodyPr/>
                    <a:lstStyle/>
                    <a:p>
                      <a:pPr algn="l" fontAlgn="b"/>
                      <a:endParaRPr lang="de-CH" sz="180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fontAlgn="b"/>
                      <a:r>
                        <a:rPr lang="de-CH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alle Links auf </a:t>
                      </a:r>
                      <a:r>
                        <a:rPr lang="de-CH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Homepage</a:t>
                      </a:r>
                      <a:r>
                        <a:rPr lang="de-CH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der Bibliothek</a:t>
                      </a:r>
                      <a:endParaRPr lang="de-CH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1053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449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Ziele der Text-Recherche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585696" y="1920228"/>
            <a:ext cx="11606303" cy="4937772"/>
          </a:xfrm>
        </p:spPr>
        <p:txBody>
          <a:bodyPr/>
          <a:lstStyle/>
          <a:p>
            <a:pPr>
              <a:spcAft>
                <a:spcPts val="2400"/>
              </a:spcAft>
            </a:pPr>
            <a:endParaRPr lang="de-CH" b="1" dirty="0"/>
          </a:p>
          <a:p>
            <a:pPr>
              <a:spcAft>
                <a:spcPts val="2400"/>
              </a:spcAft>
            </a:pPr>
            <a:r>
              <a:rPr lang="de-CH" b="1" dirty="0"/>
              <a:t>1. Was suchen? 	</a:t>
            </a:r>
            <a:r>
              <a:rPr lang="de-CH" dirty="0"/>
              <a:t>Sie kennen die </a:t>
            </a:r>
            <a:r>
              <a:rPr lang="de-CH" dirty="0">
                <a:solidFill>
                  <a:srgbClr val="0070C0"/>
                </a:solidFill>
              </a:rPr>
              <a:t>verschiedenen Quellen </a:t>
            </a:r>
            <a:r>
              <a:rPr lang="de-CH" dirty="0"/>
              <a:t>für die erfolgreiche Literatur-				Recherche </a:t>
            </a:r>
          </a:p>
          <a:p>
            <a:pPr>
              <a:spcAft>
                <a:spcPts val="2400"/>
              </a:spcAft>
            </a:pPr>
            <a:r>
              <a:rPr lang="de-CH" b="1" dirty="0"/>
              <a:t>2. Wo suchen? 	</a:t>
            </a:r>
            <a:r>
              <a:rPr lang="de-CH" dirty="0"/>
              <a:t>Sie wissen, </a:t>
            </a:r>
            <a:r>
              <a:rPr lang="de-CH" dirty="0">
                <a:solidFill>
                  <a:schemeClr val="accent1">
                    <a:lumMod val="75000"/>
                  </a:schemeClr>
                </a:solidFill>
              </a:rPr>
              <a:t>wo</a:t>
            </a:r>
            <a:r>
              <a:rPr lang="de-CH" dirty="0"/>
              <a:t> Sie die verschiedenen Quellen finden</a:t>
            </a:r>
          </a:p>
          <a:p>
            <a:pPr>
              <a:spcAft>
                <a:spcPts val="2400"/>
              </a:spcAft>
            </a:pPr>
            <a:r>
              <a:rPr lang="de-CH" b="1" dirty="0"/>
              <a:t>3. Wie suchen? 	</a:t>
            </a:r>
            <a:r>
              <a:rPr lang="de-CH" dirty="0"/>
              <a:t>Sie wissen, wie Sie </a:t>
            </a:r>
            <a:r>
              <a:rPr lang="de-CH" dirty="0">
                <a:solidFill>
                  <a:srgbClr val="000000"/>
                </a:solidFill>
              </a:rPr>
              <a:t>von einem Literaturnachweis </a:t>
            </a:r>
            <a:r>
              <a:rPr lang="de-CH" dirty="0">
                <a:solidFill>
                  <a:srgbClr val="0070C0"/>
                </a:solidFill>
              </a:rPr>
              <a:t>zum vollständigen Text 				</a:t>
            </a:r>
            <a:r>
              <a:rPr lang="de-CH" dirty="0"/>
              <a:t>gelangen</a:t>
            </a:r>
          </a:p>
          <a:p>
            <a:pPr>
              <a:spcAft>
                <a:spcPts val="2400"/>
              </a:spcAft>
            </a:pPr>
            <a:r>
              <a:rPr lang="de-CH" b="1" dirty="0"/>
              <a:t>4. Wo finden?	 	</a:t>
            </a:r>
            <a:r>
              <a:rPr lang="de-CH" dirty="0"/>
              <a:t>Sie wissen, wie Sie die gesuchten Medien </a:t>
            </a:r>
            <a:r>
              <a:rPr lang="de-CH" dirty="0">
                <a:solidFill>
                  <a:srgbClr val="0070C0"/>
                </a:solidFill>
              </a:rPr>
              <a:t>in der Bibliothek </a:t>
            </a:r>
            <a:r>
              <a:rPr lang="de-CH" dirty="0"/>
              <a:t>finden.</a:t>
            </a:r>
          </a:p>
          <a:p>
            <a:pPr>
              <a:spcAft>
                <a:spcPts val="2400"/>
              </a:spcAft>
            </a:pPr>
            <a:r>
              <a:rPr lang="de-CH" b="1" dirty="0"/>
              <a:t>5. </a:t>
            </a:r>
            <a:r>
              <a:rPr lang="de-CH" b="1" dirty="0" err="1"/>
              <a:t>Qualitätkontrolle</a:t>
            </a:r>
            <a:r>
              <a:rPr lang="de-CH" b="1" dirty="0"/>
              <a:t>	</a:t>
            </a:r>
            <a:r>
              <a:rPr lang="de-CH" dirty="0"/>
              <a:t>Sie können die </a:t>
            </a:r>
            <a:r>
              <a:rPr lang="de-CH" dirty="0">
                <a:solidFill>
                  <a:srgbClr val="0070C0"/>
                </a:solidFill>
              </a:rPr>
              <a:t>Qualität eines Textes </a:t>
            </a:r>
            <a:r>
              <a:rPr lang="de-CH" dirty="0"/>
              <a:t>einschätzen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E015AED-471B-4D1D-AD4A-DD696495698A}"/>
              </a:ext>
            </a:extLst>
          </p:cNvPr>
          <p:cNvSpPr/>
          <p:nvPr/>
        </p:nvSpPr>
        <p:spPr>
          <a:xfrm>
            <a:off x="585696" y="5176599"/>
            <a:ext cx="11049001" cy="5963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022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Ziele der Text-Recherche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585696" y="1920228"/>
            <a:ext cx="11606303" cy="4937772"/>
          </a:xfrm>
        </p:spPr>
        <p:txBody>
          <a:bodyPr/>
          <a:lstStyle/>
          <a:p>
            <a:pPr>
              <a:spcAft>
                <a:spcPts val="2400"/>
              </a:spcAft>
            </a:pPr>
            <a:endParaRPr lang="de-CH" b="1" dirty="0"/>
          </a:p>
          <a:p>
            <a:pPr>
              <a:spcAft>
                <a:spcPts val="2400"/>
              </a:spcAft>
            </a:pPr>
            <a:r>
              <a:rPr lang="de-CH" b="1" dirty="0"/>
              <a:t>1. Was suchen? 	</a:t>
            </a:r>
            <a:r>
              <a:rPr lang="de-CH" dirty="0"/>
              <a:t>Sie kennen die </a:t>
            </a:r>
            <a:r>
              <a:rPr lang="de-CH" dirty="0">
                <a:solidFill>
                  <a:srgbClr val="0070C0"/>
                </a:solidFill>
              </a:rPr>
              <a:t>verschiedenen Quellen </a:t>
            </a:r>
            <a:r>
              <a:rPr lang="de-CH" dirty="0"/>
              <a:t>für die erfolgreiche Literatur-				Recherche </a:t>
            </a:r>
          </a:p>
          <a:p>
            <a:pPr>
              <a:spcAft>
                <a:spcPts val="2400"/>
              </a:spcAft>
            </a:pPr>
            <a:r>
              <a:rPr lang="de-CH" b="1" dirty="0"/>
              <a:t>2. Wo suchen? 	</a:t>
            </a:r>
            <a:r>
              <a:rPr lang="de-CH" dirty="0"/>
              <a:t>Sie wissen, </a:t>
            </a:r>
            <a:r>
              <a:rPr lang="de-CH" dirty="0">
                <a:solidFill>
                  <a:schemeClr val="accent1">
                    <a:lumMod val="75000"/>
                  </a:schemeClr>
                </a:solidFill>
              </a:rPr>
              <a:t>wo</a:t>
            </a:r>
            <a:r>
              <a:rPr lang="de-CH" dirty="0"/>
              <a:t> Sie die verschiedenen Quellen finden</a:t>
            </a:r>
          </a:p>
          <a:p>
            <a:pPr>
              <a:spcAft>
                <a:spcPts val="2400"/>
              </a:spcAft>
            </a:pPr>
            <a:r>
              <a:rPr lang="de-CH" b="1" dirty="0"/>
              <a:t>3. Wie suchen? 	</a:t>
            </a:r>
            <a:r>
              <a:rPr lang="de-CH" dirty="0"/>
              <a:t>Sie wissen, wie Sie </a:t>
            </a:r>
            <a:r>
              <a:rPr lang="de-CH" dirty="0">
                <a:solidFill>
                  <a:srgbClr val="000000"/>
                </a:solidFill>
              </a:rPr>
              <a:t>von einem Literaturnachweis </a:t>
            </a:r>
            <a:r>
              <a:rPr lang="de-CH" dirty="0">
                <a:solidFill>
                  <a:srgbClr val="0070C0"/>
                </a:solidFill>
              </a:rPr>
              <a:t>zum vollständigen Text 				</a:t>
            </a:r>
            <a:r>
              <a:rPr lang="de-CH" dirty="0"/>
              <a:t>gelangen</a:t>
            </a:r>
          </a:p>
          <a:p>
            <a:pPr>
              <a:spcAft>
                <a:spcPts val="2400"/>
              </a:spcAft>
            </a:pPr>
            <a:r>
              <a:rPr lang="de-CH" b="1" dirty="0"/>
              <a:t>4. Wo finden?	 	</a:t>
            </a:r>
            <a:r>
              <a:rPr lang="de-CH" dirty="0"/>
              <a:t>Sie wissen, wie Sie die gesuchten Medien </a:t>
            </a:r>
            <a:r>
              <a:rPr lang="de-CH" dirty="0">
                <a:solidFill>
                  <a:srgbClr val="0070C0"/>
                </a:solidFill>
              </a:rPr>
              <a:t>in der Bibliothek </a:t>
            </a:r>
            <a:r>
              <a:rPr lang="de-CH" dirty="0"/>
              <a:t>finden.</a:t>
            </a:r>
          </a:p>
          <a:p>
            <a:pPr>
              <a:spcAft>
                <a:spcPts val="2400"/>
              </a:spcAft>
            </a:pPr>
            <a:r>
              <a:rPr lang="de-CH" b="1" dirty="0"/>
              <a:t>5. </a:t>
            </a:r>
            <a:r>
              <a:rPr lang="de-CH" b="1" dirty="0" err="1"/>
              <a:t>Qualitätkontrolle</a:t>
            </a:r>
            <a:r>
              <a:rPr lang="de-CH" b="1" dirty="0"/>
              <a:t>	</a:t>
            </a:r>
            <a:r>
              <a:rPr lang="de-CH" dirty="0"/>
              <a:t>Sie können die </a:t>
            </a:r>
            <a:r>
              <a:rPr lang="de-CH" dirty="0">
                <a:solidFill>
                  <a:srgbClr val="0070C0"/>
                </a:solidFill>
              </a:rPr>
              <a:t>Qualität eines Textes </a:t>
            </a:r>
            <a:r>
              <a:rPr lang="de-CH" dirty="0"/>
              <a:t>einschätzen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E015AED-471B-4D1D-AD4A-DD696495698A}"/>
              </a:ext>
            </a:extLst>
          </p:cNvPr>
          <p:cNvSpPr/>
          <p:nvPr/>
        </p:nvSpPr>
        <p:spPr>
          <a:xfrm>
            <a:off x="585696" y="5883965"/>
            <a:ext cx="11049001" cy="5963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713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Qualitätskontrolle: Beurteilung von Quellen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2ABC2F5F-4EAA-45F6-BECC-6F648EBB2FB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85659" y="1888450"/>
            <a:ext cx="6798304" cy="447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720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Indizien (keine Beweise!) für Wissenschaftlichkeit: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218BB7A-F8F9-4DD5-BD2E-8661347993A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CH" dirty="0"/>
          </a:p>
          <a:p>
            <a:pPr marL="363538" indent="-352425" eaLnBrk="1" hangingPunct="1">
              <a:buFont typeface="Arial" panose="020B0604020202020204" pitchFamily="34" charset="0"/>
              <a:buChar char="•"/>
              <a:defRPr/>
            </a:pPr>
            <a:r>
              <a:rPr lang="de-CH" dirty="0"/>
              <a:t>Beiträge in </a:t>
            </a:r>
            <a:r>
              <a:rPr lang="de-CH" dirty="0">
                <a:solidFill>
                  <a:schemeClr val="accent1">
                    <a:lumMod val="75000"/>
                  </a:schemeClr>
                </a:solidFill>
              </a:rPr>
              <a:t>wissenschaftlichen Fachzeitschriften</a:t>
            </a:r>
          </a:p>
          <a:p>
            <a:pPr marL="363538" indent="-352425" eaLnBrk="1" hangingPunct="1">
              <a:buFont typeface="Arial" panose="020B0604020202020204" pitchFamily="34" charset="0"/>
              <a:buChar char="•"/>
              <a:defRPr/>
            </a:pPr>
            <a:r>
              <a:rPr lang="de-CH" dirty="0">
                <a:solidFill>
                  <a:schemeClr val="accent1">
                    <a:lumMod val="75000"/>
                  </a:schemeClr>
                </a:solidFill>
              </a:rPr>
              <a:t>Abschluss</a:t>
            </a:r>
            <a:r>
              <a:rPr lang="de-CH" dirty="0"/>
              <a:t>arbeiten (Betreuer*in ist bekannt)</a:t>
            </a:r>
          </a:p>
          <a:p>
            <a:pPr marL="363538" indent="-352425" eaLnBrk="1" hangingPunct="1">
              <a:buFont typeface="Arial" panose="020B0604020202020204" pitchFamily="34" charset="0"/>
              <a:buChar char="•"/>
              <a:defRPr/>
            </a:pPr>
            <a:r>
              <a:rPr lang="de-CH" dirty="0"/>
              <a:t>Wissenschaftliche </a:t>
            </a:r>
            <a:r>
              <a:rPr lang="de-CH" dirty="0">
                <a:solidFill>
                  <a:schemeClr val="accent1">
                    <a:lumMod val="75000"/>
                  </a:schemeClr>
                </a:solidFill>
              </a:rPr>
              <a:t>Verlage</a:t>
            </a:r>
          </a:p>
          <a:p>
            <a:pPr marL="363538" indent="-352425" eaLnBrk="1" hangingPunct="1">
              <a:buFont typeface="Arial" panose="020B0604020202020204" pitchFamily="34" charset="0"/>
              <a:buChar char="•"/>
              <a:defRPr/>
            </a:pPr>
            <a:r>
              <a:rPr lang="de-CH" dirty="0"/>
              <a:t>Verlage mit renommierten </a:t>
            </a:r>
            <a:r>
              <a:rPr lang="de-CH" dirty="0">
                <a:solidFill>
                  <a:schemeClr val="accent1">
                    <a:lumMod val="75000"/>
                  </a:schemeClr>
                </a:solidFill>
              </a:rPr>
              <a:t>Autor*innen</a:t>
            </a:r>
          </a:p>
          <a:p>
            <a:pPr marL="363538" indent="-352425" eaLnBrk="1" hangingPunct="1">
              <a:buFont typeface="Arial" panose="020B0604020202020204" pitchFamily="34" charset="0"/>
              <a:buChar char="•"/>
              <a:defRPr/>
            </a:pPr>
            <a:r>
              <a:rPr lang="de-CH" dirty="0"/>
              <a:t>Autor*in hat bereits anderes Überzeugendes publiziert</a:t>
            </a:r>
          </a:p>
          <a:p>
            <a:pPr marL="363538" indent="-352425" eaLnBrk="1" hangingPunct="1">
              <a:buFont typeface="Arial" panose="020B0604020202020204" pitchFamily="34" charset="0"/>
              <a:buChar char="•"/>
              <a:defRPr/>
            </a:pPr>
            <a:r>
              <a:rPr lang="de-CH" dirty="0"/>
              <a:t>Quelle enthält eine </a:t>
            </a:r>
            <a:r>
              <a:rPr lang="de-CH" dirty="0">
                <a:solidFill>
                  <a:schemeClr val="accent1">
                    <a:lumMod val="75000"/>
                  </a:schemeClr>
                </a:solidFill>
              </a:rPr>
              <a:t>Bibliografie</a:t>
            </a:r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Foliensätze, Wikipedia und Zusammenfassungen sind keine zitierbaren Quellen, aber für Nutzung des </a:t>
            </a:r>
            <a:r>
              <a:rPr lang="de-CH" b="1" dirty="0">
                <a:solidFill>
                  <a:srgbClr val="0070C0"/>
                </a:solidFill>
              </a:rPr>
              <a:t>Schneeballprinzips</a:t>
            </a:r>
            <a:r>
              <a:rPr lang="de-CH" dirty="0"/>
              <a:t> geeignet.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431058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EBE514-28E6-402C-BDF3-18F917933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Suchen dokumentieren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0A437E-571C-4346-96D3-C79369780DE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In welchen Datenbanken habe ich gesucht?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Mit welchen Suchbegriffen habe ich gesucht?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F6FA7D3-B294-4876-8131-E47874B05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466" y="2300396"/>
            <a:ext cx="5284193" cy="40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456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26ED3D-95BF-45B3-8743-1D7DB08AA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Vorbereitung fürs Zitieren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48D26A-994F-4D11-99F6-611396BC174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Bei Kopien immer Herkunft aufs Blatt schreiben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Bei Zitaten immer genaue Seitenzahl aufschreiben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Hilfsmittel für die Literaturverwaltung: z. B. Citavi (nicht für Mac) oder </a:t>
            </a:r>
            <a:r>
              <a:rPr lang="de-CH" dirty="0" err="1"/>
              <a:t>EndNote</a:t>
            </a:r>
            <a:r>
              <a:rPr lang="de-CH" dirty="0"/>
              <a:t>, </a:t>
            </a:r>
            <a:r>
              <a:rPr lang="de-CH" dirty="0" err="1"/>
              <a:t>Mendeley</a:t>
            </a:r>
            <a:r>
              <a:rPr lang="de-CH" dirty="0"/>
              <a:t>, </a:t>
            </a:r>
            <a:r>
              <a:rPr lang="de-CH" dirty="0" err="1"/>
              <a:t>RefWorks</a:t>
            </a:r>
            <a:r>
              <a:rPr lang="de-CH" dirty="0"/>
              <a:t>, </a:t>
            </a:r>
            <a:r>
              <a:rPr lang="de-CH" dirty="0" err="1"/>
              <a:t>Zotero</a:t>
            </a: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Zitierregeln abklären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770ED42-0AE2-4A9A-BBB1-C70B44DD5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651" y="3582901"/>
            <a:ext cx="2215500" cy="62253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3A0EDF1-D13A-48FC-9365-EA73E2C04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195" y="3582900"/>
            <a:ext cx="2435218" cy="62253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D1DAFD8-908C-447E-A023-062808181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650" y="5059308"/>
            <a:ext cx="2215475" cy="59798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A621733-4B50-495E-8825-6752C820E4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651" y="4332007"/>
            <a:ext cx="2215475" cy="59798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85B5BFE-E68B-40B5-A0F5-927AA6CBC3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4195" y="4332007"/>
            <a:ext cx="2453963" cy="59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87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5B3C4-B53C-415D-A6BC-7E03C3A68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Vorbereitung fürs Zitieren (Citavi)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2E7F138-FA9E-4ACD-B4E8-A244B7694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59" y="1888450"/>
            <a:ext cx="7986852" cy="453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234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5B3C4-B53C-415D-A6BC-7E03C3A68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Vorbereitung fürs Zitieren (Citavi)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1B7F5D7-8012-4B33-AABB-6AEEA4E1B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60" y="1888450"/>
            <a:ext cx="6209424" cy="454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075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Danke für Ihre Aufmerksamkeit!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EDAF316-B6C2-4D84-B0CA-B50F49005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49" y="1888450"/>
            <a:ext cx="6036249" cy="452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188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Quellen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585659" y="1888450"/>
            <a:ext cx="11035392" cy="4391954"/>
          </a:xfrm>
        </p:spPr>
        <p:txBody>
          <a:bodyPr/>
          <a:lstStyle/>
          <a:p>
            <a:endParaRPr lang="de-CH" dirty="0"/>
          </a:p>
          <a:p>
            <a:r>
              <a:rPr lang="de-CH" b="1" dirty="0"/>
              <a:t>STS und Begriffsmatrix</a:t>
            </a:r>
          </a:p>
          <a:p>
            <a:pPr marL="361950" lvl="1" indent="-342900">
              <a:buFont typeface="Arial" panose="020B0604020202020204" pitchFamily="34" charset="0"/>
              <a:buChar char="•"/>
            </a:pPr>
            <a:r>
              <a:rPr lang="de-CH" dirty="0">
                <a:hlinkClick r:id="rId2"/>
              </a:rPr>
              <a:t>http://www.ub.uni-heidelberg.de/helios/fachinfo/www/schulung/Materialien/Handout_Recherchestrategien.pdf</a:t>
            </a:r>
            <a:endParaRPr lang="de-CH" dirty="0"/>
          </a:p>
          <a:p>
            <a:pPr marL="361950" lvl="1" indent="-342900">
              <a:buFont typeface="Arial" panose="020B0604020202020204" pitchFamily="34" charset="0"/>
              <a:buChar char="•"/>
            </a:pPr>
            <a:endParaRPr lang="de-CH" dirty="0"/>
          </a:p>
          <a:p>
            <a:pPr marL="19050" lvl="1" indent="0">
              <a:buNone/>
            </a:pPr>
            <a:r>
              <a:rPr lang="de-CH" b="1" dirty="0"/>
              <a:t>Suchbefehle</a:t>
            </a:r>
          </a:p>
          <a:p>
            <a:pPr marL="361950" lvl="1" indent="-342900">
              <a:buFont typeface="Arial" panose="020B0604020202020204" pitchFamily="34" charset="0"/>
              <a:buChar char="•"/>
            </a:pPr>
            <a:r>
              <a:rPr lang="de-CH" dirty="0">
                <a:hlinkClick r:id="rId3"/>
              </a:rPr>
              <a:t>http://musawarhasan12.blogspot.ch/2013/07/week-5-information-literacy.html</a:t>
            </a:r>
            <a:endParaRPr lang="de-CH" dirty="0"/>
          </a:p>
          <a:p>
            <a:pPr marL="19050" lvl="1" indent="0">
              <a:buNone/>
            </a:pP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2030884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Ziele der Text-Recherche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585696" y="1920228"/>
            <a:ext cx="11606303" cy="4937772"/>
          </a:xfrm>
        </p:spPr>
        <p:txBody>
          <a:bodyPr/>
          <a:lstStyle/>
          <a:p>
            <a:pPr>
              <a:spcAft>
                <a:spcPts val="2400"/>
              </a:spcAft>
            </a:pPr>
            <a:endParaRPr lang="de-CH" b="1" dirty="0"/>
          </a:p>
          <a:p>
            <a:pPr>
              <a:spcAft>
                <a:spcPts val="2400"/>
              </a:spcAft>
            </a:pPr>
            <a:r>
              <a:rPr lang="de-CH" b="1" dirty="0"/>
              <a:t>1. Was suchen? 	</a:t>
            </a:r>
            <a:r>
              <a:rPr lang="de-CH" dirty="0"/>
              <a:t>Sie kennen die </a:t>
            </a:r>
            <a:r>
              <a:rPr lang="de-CH" dirty="0">
                <a:solidFill>
                  <a:srgbClr val="0070C0"/>
                </a:solidFill>
              </a:rPr>
              <a:t>verschiedenen Quellen </a:t>
            </a:r>
            <a:r>
              <a:rPr lang="de-CH" dirty="0"/>
              <a:t>für die erfolgreiche Literatur-				Recherche </a:t>
            </a:r>
          </a:p>
          <a:p>
            <a:pPr>
              <a:spcAft>
                <a:spcPts val="2400"/>
              </a:spcAft>
            </a:pPr>
            <a:r>
              <a:rPr lang="de-CH" b="1" dirty="0"/>
              <a:t>2. Wo suchen? 	</a:t>
            </a:r>
            <a:r>
              <a:rPr lang="de-CH" dirty="0"/>
              <a:t>Sie wissen, </a:t>
            </a:r>
            <a:r>
              <a:rPr lang="de-CH" dirty="0">
                <a:solidFill>
                  <a:schemeClr val="accent1">
                    <a:lumMod val="75000"/>
                  </a:schemeClr>
                </a:solidFill>
              </a:rPr>
              <a:t>wo</a:t>
            </a:r>
            <a:r>
              <a:rPr lang="de-CH" dirty="0"/>
              <a:t> Sie die verschiedenen Quellen finden</a:t>
            </a:r>
          </a:p>
          <a:p>
            <a:pPr>
              <a:spcAft>
                <a:spcPts val="2400"/>
              </a:spcAft>
            </a:pPr>
            <a:r>
              <a:rPr lang="de-CH" b="1" dirty="0"/>
              <a:t>3. Wie suchen? 	</a:t>
            </a:r>
            <a:r>
              <a:rPr lang="de-CH" dirty="0"/>
              <a:t>Sie wissen, wie Sie </a:t>
            </a:r>
            <a:r>
              <a:rPr lang="de-CH" dirty="0">
                <a:solidFill>
                  <a:srgbClr val="000000"/>
                </a:solidFill>
              </a:rPr>
              <a:t>von einem Literaturnachweis </a:t>
            </a:r>
            <a:r>
              <a:rPr lang="de-CH" dirty="0">
                <a:solidFill>
                  <a:srgbClr val="0070C0"/>
                </a:solidFill>
              </a:rPr>
              <a:t>zum vollständigen Text 				</a:t>
            </a:r>
            <a:r>
              <a:rPr lang="de-CH" dirty="0"/>
              <a:t>gelangen</a:t>
            </a:r>
          </a:p>
          <a:p>
            <a:pPr>
              <a:spcAft>
                <a:spcPts val="2400"/>
              </a:spcAft>
            </a:pPr>
            <a:r>
              <a:rPr lang="de-CH" b="1" dirty="0"/>
              <a:t>4. Wo finden?	 	</a:t>
            </a:r>
            <a:r>
              <a:rPr lang="de-CH" dirty="0"/>
              <a:t>Sie wissen, wie Sie die gesuchten Medien </a:t>
            </a:r>
            <a:r>
              <a:rPr lang="de-CH" dirty="0">
                <a:solidFill>
                  <a:srgbClr val="0070C0"/>
                </a:solidFill>
              </a:rPr>
              <a:t>in der Bibliothek </a:t>
            </a:r>
            <a:r>
              <a:rPr lang="de-CH" dirty="0"/>
              <a:t>finden.</a:t>
            </a:r>
          </a:p>
          <a:p>
            <a:pPr>
              <a:spcAft>
                <a:spcPts val="2400"/>
              </a:spcAft>
            </a:pPr>
            <a:r>
              <a:rPr lang="de-CH" b="1" dirty="0"/>
              <a:t>5. </a:t>
            </a:r>
            <a:r>
              <a:rPr lang="de-CH" b="1" dirty="0" err="1"/>
              <a:t>Qualitätkontrolle</a:t>
            </a:r>
            <a:r>
              <a:rPr lang="de-CH" b="1" dirty="0"/>
              <a:t>	</a:t>
            </a:r>
            <a:r>
              <a:rPr lang="de-CH" dirty="0"/>
              <a:t>Sie können die </a:t>
            </a:r>
            <a:r>
              <a:rPr lang="de-CH" dirty="0">
                <a:solidFill>
                  <a:srgbClr val="0070C0"/>
                </a:solidFill>
              </a:rPr>
              <a:t>Qualität eines Textes </a:t>
            </a:r>
            <a:r>
              <a:rPr lang="de-CH" dirty="0"/>
              <a:t>einschätzen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E015AED-471B-4D1D-AD4A-DD696495698A}"/>
              </a:ext>
            </a:extLst>
          </p:cNvPr>
          <p:cNvSpPr/>
          <p:nvPr/>
        </p:nvSpPr>
        <p:spPr>
          <a:xfrm>
            <a:off x="585696" y="3525078"/>
            <a:ext cx="10519626" cy="5300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656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AC7DE0-CCF5-4D01-AF8C-0E0089483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Aufgabe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7DA89B-4F83-49D8-B075-CE0EFB16D30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CH" dirty="0"/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Erstellen Sie zu zweit oder zu dritt eine Begriffsmatrix zum Thema Ihrer Wahl.</a:t>
            </a:r>
          </a:p>
          <a:p>
            <a:pPr marL="457200" indent="-457200">
              <a:buFont typeface="+mj-lt"/>
              <a:buAutoNum type="arabicPeriod"/>
            </a:pPr>
            <a:endParaRPr lang="de-CH" dirty="0"/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Recherchieren Sie in der Datenbank Ihrer Wahl zum Thema Ihrer Wahl möglichst effektiv.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Für Fragen stehe ich Ihnen gerne zur Verfügung!</a:t>
            </a:r>
          </a:p>
        </p:txBody>
      </p:sp>
    </p:spTree>
    <p:extLst>
      <p:ext uri="{BB962C8B-B14F-4D97-AF65-F5344CB8AC3E}">
        <p14:creationId xmlns:p14="http://schemas.microsoft.com/office/powerpoint/2010/main" val="1295699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www</a:t>
            </a:r>
            <a:r>
              <a:rPr lang="de-CH" dirty="0"/>
              <a:t>-Startseite der FHS-Bibliothek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2416630" y="3032449"/>
            <a:ext cx="5057962" cy="258458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F3BC32E-3E80-4D6A-85CF-CDBA155E9563}"/>
              </a:ext>
            </a:extLst>
          </p:cNvPr>
          <p:cNvSpPr txBox="1">
            <a:spLocks/>
          </p:cNvSpPr>
          <p:nvPr/>
        </p:nvSpPr>
        <p:spPr>
          <a:xfrm>
            <a:off x="570528" y="2000419"/>
            <a:ext cx="7600349" cy="4391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de-DE" sz="2000" kern="1200" baseline="0" noProof="0" smtClean="0">
                <a:solidFill>
                  <a:srgbClr val="332E2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5113" indent="-265113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de-DE" sz="2000" kern="1200" baseline="0" noProof="0" smtClean="0">
                <a:solidFill>
                  <a:srgbClr val="332E2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8163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/>
              <a:defRPr lang="de-DE" sz="1800" kern="1200" baseline="0" noProof="0" smtClean="0">
                <a:solidFill>
                  <a:srgbClr val="332E2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03275" indent="-265113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de-DE" sz="1600" kern="1200" baseline="0" noProof="0" smtClean="0">
                <a:solidFill>
                  <a:srgbClr val="332E2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82663" indent="-179388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de-CH" sz="1400" kern="1200" baseline="0" noProof="0" dirty="0" smtClean="0">
                <a:solidFill>
                  <a:srgbClr val="332E2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Einfachster und schnellster Weg, um die Literaturrecherche zu starten:</a:t>
            </a:r>
          </a:p>
          <a:p>
            <a:endParaRPr lang="de-CH" dirty="0"/>
          </a:p>
          <a:p>
            <a:r>
              <a:rPr lang="de-CH" dirty="0">
                <a:hlinkClick r:id="rId3"/>
              </a:rPr>
              <a:t>www.fhsg.ch/bibliothek</a:t>
            </a:r>
            <a:endParaRPr lang="de-CH" dirty="0"/>
          </a:p>
          <a:p>
            <a:endParaRPr lang="de-CH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8F5451C-E977-45C7-939C-2206DF6ECA7C}"/>
              </a:ext>
            </a:extLst>
          </p:cNvPr>
          <p:cNvSpPr/>
          <p:nvPr/>
        </p:nvSpPr>
        <p:spPr>
          <a:xfrm>
            <a:off x="1905569" y="5632442"/>
            <a:ext cx="4030824" cy="802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A5BB367-1532-44AB-B2D1-7A9962170619}"/>
              </a:ext>
            </a:extLst>
          </p:cNvPr>
          <p:cNvSpPr/>
          <p:nvPr/>
        </p:nvSpPr>
        <p:spPr>
          <a:xfrm>
            <a:off x="681805" y="3703322"/>
            <a:ext cx="1275753" cy="7868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6B260D3-CFAF-40CB-A4D5-A0F46303D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97" y="-9523"/>
            <a:ext cx="8001080" cy="6863871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CFA46555-DC65-4833-9291-9CECB023BC26}"/>
              </a:ext>
            </a:extLst>
          </p:cNvPr>
          <p:cNvSpPr/>
          <p:nvPr/>
        </p:nvSpPr>
        <p:spPr>
          <a:xfrm>
            <a:off x="4945611" y="2907952"/>
            <a:ext cx="1690081" cy="2181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0E38ED3-47E6-4E23-8C3E-3C5471639D45}"/>
              </a:ext>
            </a:extLst>
          </p:cNvPr>
          <p:cNvSpPr/>
          <p:nvPr/>
        </p:nvSpPr>
        <p:spPr>
          <a:xfrm>
            <a:off x="4945611" y="3141505"/>
            <a:ext cx="1690081" cy="5618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C99B75C-50FD-4B80-B6E7-FDA6B6D4F4FB}"/>
              </a:ext>
            </a:extLst>
          </p:cNvPr>
          <p:cNvSpPr/>
          <p:nvPr/>
        </p:nvSpPr>
        <p:spPr>
          <a:xfrm>
            <a:off x="3255530" y="5613414"/>
            <a:ext cx="1690081" cy="2181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47BC0BD-B3CD-4DEC-A414-0FAB40E5B062}"/>
              </a:ext>
            </a:extLst>
          </p:cNvPr>
          <p:cNvSpPr/>
          <p:nvPr/>
        </p:nvSpPr>
        <p:spPr>
          <a:xfrm>
            <a:off x="3255530" y="5960265"/>
            <a:ext cx="1690081" cy="2181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881DC5D-59DF-4843-A84A-2C313A2C3AF8}"/>
              </a:ext>
            </a:extLst>
          </p:cNvPr>
          <p:cNvSpPr/>
          <p:nvPr/>
        </p:nvSpPr>
        <p:spPr>
          <a:xfrm>
            <a:off x="3267318" y="6178378"/>
            <a:ext cx="1684187" cy="1944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00FED3AE-7025-4BB9-9505-7369902830D2}"/>
              </a:ext>
            </a:extLst>
          </p:cNvPr>
          <p:cNvSpPr/>
          <p:nvPr/>
        </p:nvSpPr>
        <p:spPr>
          <a:xfrm rot="10800000">
            <a:off x="6719581" y="2928752"/>
            <a:ext cx="335561" cy="21811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622F223E-61AE-424F-872C-B107394BFDA1}"/>
              </a:ext>
            </a:extLst>
          </p:cNvPr>
          <p:cNvSpPr/>
          <p:nvPr/>
        </p:nvSpPr>
        <p:spPr>
          <a:xfrm rot="10800000">
            <a:off x="6719581" y="3319943"/>
            <a:ext cx="335561" cy="21811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E00092E4-0DB8-4199-BB67-B547E94F3F4E}"/>
              </a:ext>
            </a:extLst>
          </p:cNvPr>
          <p:cNvSpPr/>
          <p:nvPr/>
        </p:nvSpPr>
        <p:spPr>
          <a:xfrm rot="10800000">
            <a:off x="5010781" y="5611669"/>
            <a:ext cx="335561" cy="21811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Pfeil: nach rechts 18">
            <a:extLst>
              <a:ext uri="{FF2B5EF4-FFF2-40B4-BE49-F238E27FC236}">
                <a16:creationId xmlns:a16="http://schemas.microsoft.com/office/drawing/2014/main" id="{593D141B-DE39-41BD-ABB8-949F2053BE64}"/>
              </a:ext>
            </a:extLst>
          </p:cNvPr>
          <p:cNvSpPr/>
          <p:nvPr/>
        </p:nvSpPr>
        <p:spPr>
          <a:xfrm rot="10800000">
            <a:off x="5010781" y="5948324"/>
            <a:ext cx="335561" cy="21811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Pfeil: nach rechts 19">
            <a:extLst>
              <a:ext uri="{FF2B5EF4-FFF2-40B4-BE49-F238E27FC236}">
                <a16:creationId xmlns:a16="http://schemas.microsoft.com/office/drawing/2014/main" id="{23DA9BAC-BFE3-4B4E-A799-59287D12FA03}"/>
              </a:ext>
            </a:extLst>
          </p:cNvPr>
          <p:cNvSpPr/>
          <p:nvPr/>
        </p:nvSpPr>
        <p:spPr>
          <a:xfrm rot="10800000">
            <a:off x="5013336" y="6166546"/>
            <a:ext cx="335561" cy="21811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294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Bücher im Katalog – E-Books im E-Book-Portal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218BB7A-F8F9-4DD5-BD2E-8661347993A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b="1" dirty="0"/>
              <a:t>Bibliothekskatalog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F12EE59-0ACD-4851-9F32-B44AAEDBC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59" y="2311582"/>
            <a:ext cx="10844341" cy="35281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73907532-0762-42BA-B5DC-A1037679E18A}"/>
              </a:ext>
            </a:extLst>
          </p:cNvPr>
          <p:cNvSpPr/>
          <p:nvPr/>
        </p:nvSpPr>
        <p:spPr>
          <a:xfrm>
            <a:off x="2449033" y="2483801"/>
            <a:ext cx="1148182" cy="2162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DB2484A-E01E-4BE9-802F-66098CCC4A86}"/>
              </a:ext>
            </a:extLst>
          </p:cNvPr>
          <p:cNvSpPr/>
          <p:nvPr/>
        </p:nvSpPr>
        <p:spPr>
          <a:xfrm>
            <a:off x="4827048" y="2662080"/>
            <a:ext cx="754243" cy="2162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B440158-47E6-44F0-9C41-1C1D28D358DE}"/>
              </a:ext>
            </a:extLst>
          </p:cNvPr>
          <p:cNvSpPr/>
          <p:nvPr/>
        </p:nvSpPr>
        <p:spPr>
          <a:xfrm>
            <a:off x="2449033" y="3418329"/>
            <a:ext cx="2968356" cy="14814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9384F3B-4140-4FD6-984F-F9241B795729}"/>
              </a:ext>
            </a:extLst>
          </p:cNvPr>
          <p:cNvSpPr/>
          <p:nvPr/>
        </p:nvSpPr>
        <p:spPr>
          <a:xfrm>
            <a:off x="5581291" y="3418329"/>
            <a:ext cx="2968356" cy="14814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C6ED6C3-E174-4CAB-BB79-E126C524FEB9}"/>
              </a:ext>
            </a:extLst>
          </p:cNvPr>
          <p:cNvSpPr/>
          <p:nvPr/>
        </p:nvSpPr>
        <p:spPr>
          <a:xfrm>
            <a:off x="2426029" y="5203997"/>
            <a:ext cx="754243" cy="2162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577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F2B1AA-98B0-4393-AC90-32E849123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Bücher im Katalog – E-Books im E-Book-Portal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8F6A76-F864-410E-B4DE-F4D28F8B5DD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CH" b="1" dirty="0"/>
              <a:t>Bibliothekskatalog</a:t>
            </a:r>
          </a:p>
          <a:p>
            <a:endParaRPr lang="de-CH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Was ist enthalten, was nicht?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Suche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Blättern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Ausleihe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Reservation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Benutzungskonto, Login, Passwort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Listen erstellen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Daten exportieren</a:t>
            </a:r>
          </a:p>
        </p:txBody>
      </p:sp>
    </p:spTree>
    <p:extLst>
      <p:ext uri="{BB962C8B-B14F-4D97-AF65-F5344CB8AC3E}">
        <p14:creationId xmlns:p14="http://schemas.microsoft.com/office/powerpoint/2010/main" val="791586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Bücher im Katalog – E-Books im E-Book-Portal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218BB7A-F8F9-4DD5-BD2E-8661347993A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b="1" dirty="0" err="1"/>
              <a:t>swissbib</a:t>
            </a:r>
            <a:r>
              <a:rPr lang="de-CH" b="1" dirty="0"/>
              <a:t> (Schweizer Hochschulbibliotheken)</a:t>
            </a:r>
          </a:p>
          <a:p>
            <a:endParaRPr lang="de-CH" b="1" dirty="0"/>
          </a:p>
          <a:p>
            <a:r>
              <a:rPr lang="de-CH" dirty="0"/>
              <a:t>Metakatalog unter </a:t>
            </a:r>
            <a:r>
              <a:rPr lang="de-CH" dirty="0">
                <a:hlinkClick r:id="rId3"/>
              </a:rPr>
              <a:t>www.swissbib.ch</a:t>
            </a:r>
            <a:endParaRPr lang="de-CH" dirty="0"/>
          </a:p>
          <a:p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BD5F80D-5BB4-4B0C-BBBE-29566ED360C5}"/>
              </a:ext>
            </a:extLst>
          </p:cNvPr>
          <p:cNvSpPr txBox="1"/>
          <p:nvPr/>
        </p:nvSpPr>
        <p:spPr>
          <a:xfrm>
            <a:off x="585658" y="4907263"/>
            <a:ext cx="52271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ym typeface="Wingdings" panose="05000000000000000000" pitchFamily="2" charset="2"/>
              </a:rPr>
              <a:t> Breites Angebot der Schweizer Hochschulbibliotheken</a:t>
            </a:r>
            <a:br>
              <a:rPr lang="de-CH" dirty="0">
                <a:sym typeface="Wingdings" panose="05000000000000000000" pitchFamily="2" charset="2"/>
              </a:rPr>
            </a:br>
            <a:r>
              <a:rPr lang="de-CH" dirty="0">
                <a:sym typeface="Wingdings" panose="05000000000000000000" pitchFamily="2" charset="2"/>
              </a:rPr>
              <a:t>(Registrierung erfolgt automatisch; Ausleihe ist gratis, wenn das Buch direkt an der Fremdbibliothek abgeholt wird)</a:t>
            </a: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DA11FD4-FA6A-472E-99B7-500CA3785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657" y="3010953"/>
            <a:ext cx="5227139" cy="337363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D08BBE9-AF19-4D39-8B75-1399225DD8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0159" y="3008761"/>
            <a:ext cx="4344150" cy="33758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779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-FHS_Titelseite_V1_EN.pptx" id="{B7B154ED-8A94-4B24-A734-8E2962CD9954}" vid="{950CC821-0EF6-4214-8D6B-71665BD727B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FHS_PPT-Vorlage_V1_EN</Template>
  <TotalTime>0</TotalTime>
  <Words>1095</Words>
  <Application>Microsoft Office PowerPoint</Application>
  <PresentationFormat>Breitbild</PresentationFormat>
  <Paragraphs>335</Paragraphs>
  <Slides>50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Lucida Bright</vt:lpstr>
      <vt:lpstr>Wingdings</vt:lpstr>
      <vt:lpstr>Office</vt:lpstr>
      <vt:lpstr>PowerPoint-Präsentation</vt:lpstr>
      <vt:lpstr>Ziele der Text-Recherche</vt:lpstr>
      <vt:lpstr>Arten von Quellen</vt:lpstr>
      <vt:lpstr>Arten von Quellen</vt:lpstr>
      <vt:lpstr>Ziele der Text-Recherche</vt:lpstr>
      <vt:lpstr>www-Startseite der FHS-Bibliothek</vt:lpstr>
      <vt:lpstr>Bücher im Katalog – E-Books im E-Book-Portal</vt:lpstr>
      <vt:lpstr>Bücher im Katalog – E-Books im E-Book-Portal</vt:lpstr>
      <vt:lpstr>Bücher im Katalog – E-Books im E-Book-Portal</vt:lpstr>
      <vt:lpstr>Bücher im Katalog – E-Books im E-Book-Portal</vt:lpstr>
      <vt:lpstr>Zeitschriften im Katalog – E-Journals in der EZB</vt:lpstr>
      <vt:lpstr>Zeitschriften im Katalog – E-Journals in der EZB</vt:lpstr>
      <vt:lpstr>Aufsätze in Datenbanken</vt:lpstr>
      <vt:lpstr>Elektronische Datenbanken</vt:lpstr>
      <vt:lpstr>Elektronische Datenbanken</vt:lpstr>
      <vt:lpstr>Wichtige Funktionen in Datenbanken (1)</vt:lpstr>
      <vt:lpstr>Wichtige Funktionen in Datenbanken (2)</vt:lpstr>
      <vt:lpstr>Wichtige Funktionen in Datenbanken (3)</vt:lpstr>
      <vt:lpstr>Wichtige Funktionen in Datenbanken (4)</vt:lpstr>
      <vt:lpstr>Wichtige Funktionen in Datenbanken (4.1)</vt:lpstr>
      <vt:lpstr>Wichtige Funktionen in Datenbanken (5)</vt:lpstr>
      <vt:lpstr>Wichtige Funktionen in Datenbanken (5.1)</vt:lpstr>
      <vt:lpstr>Wichtige Funktionen in Datenbanken (5.2)</vt:lpstr>
      <vt:lpstr>Wichtige Funktionen in Datenbanken (5.3)</vt:lpstr>
      <vt:lpstr>Wichtige Funktionen in Datenbanken (5.4)</vt:lpstr>
      <vt:lpstr>Wichtige Funktionen in Datenbanken (6)</vt:lpstr>
      <vt:lpstr>Wichtige Funktionen in Datenbanken (6.1)</vt:lpstr>
      <vt:lpstr>subito</vt:lpstr>
      <vt:lpstr>Recherche-Hilfen im freien Internet</vt:lpstr>
      <vt:lpstr>Ziele der Text-Recherche</vt:lpstr>
      <vt:lpstr>2 Arten von Suchen</vt:lpstr>
      <vt:lpstr>Strategien zur Suche (1)</vt:lpstr>
      <vt:lpstr>PowerPoint-Präsentation</vt:lpstr>
      <vt:lpstr>Strategien zur Suche (2)</vt:lpstr>
      <vt:lpstr>Strategien zur Suche (3)</vt:lpstr>
      <vt:lpstr>PowerPoint-Präsentation</vt:lpstr>
      <vt:lpstr>Strategien zur Suche (4)</vt:lpstr>
      <vt:lpstr>Strategien zur Suche (5)</vt:lpstr>
      <vt:lpstr>Wirtschafts-Medien in der Bibliothek </vt:lpstr>
      <vt:lpstr>Ziele der Text-Recherche</vt:lpstr>
      <vt:lpstr>Ziele der Text-Recherche</vt:lpstr>
      <vt:lpstr>Qualitätskontrolle: Beurteilung von Quellen</vt:lpstr>
      <vt:lpstr>Indizien (keine Beweise!) für Wissenschaftlichkeit:</vt:lpstr>
      <vt:lpstr>Suchen dokumentieren</vt:lpstr>
      <vt:lpstr>Vorbereitung fürs Zitieren</vt:lpstr>
      <vt:lpstr>Vorbereitung fürs Zitieren (Citavi)</vt:lpstr>
      <vt:lpstr>Vorbereitung fürs Zitieren (Citavi)</vt:lpstr>
      <vt:lpstr>Danke für Ihre Aufmerksamkeit!</vt:lpstr>
      <vt:lpstr>Quellen</vt:lpstr>
      <vt:lpstr>Aufgabe</vt:lpstr>
    </vt:vector>
  </TitlesOfParts>
  <Company>FHS St.Gallen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Basil Kunz</dc:creator>
  <cp:lastModifiedBy>Vitus Gämperli</cp:lastModifiedBy>
  <cp:revision>20</cp:revision>
  <dcterms:created xsi:type="dcterms:W3CDTF">2018-04-30T13:06:45Z</dcterms:created>
  <dcterms:modified xsi:type="dcterms:W3CDTF">2018-08-22T13:55:04Z</dcterms:modified>
</cp:coreProperties>
</file>